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985000" cy="9282113"/>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388" autoAdjust="0"/>
  </p:normalViewPr>
  <p:slideViewPr>
    <p:cSldViewPr snapToGrid="0" snapToObjects="1">
      <p:cViewPr varScale="1">
        <p:scale>
          <a:sx n="76" d="100"/>
          <a:sy n="76" d="100"/>
        </p:scale>
        <p:origin x="-1088" y="-9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1586"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3" name="Shape 3"/>
          <p:cNvSpPr txBox="1">
            <a:spLocks noGrp="1"/>
          </p:cNvSpPr>
          <p:nvPr>
            <p:ph type="dt" idx="10"/>
          </p:nvPr>
        </p:nvSpPr>
        <p:spPr>
          <a:xfrm>
            <a:off x="3957637"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4" name="Shape 4"/>
          <p:cNvSpPr>
            <a:spLocks noGrp="1" noRot="1" noChangeAspect="1"/>
          </p:cNvSpPr>
          <p:nvPr>
            <p:ph type="sldImg" idx="3"/>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5" name="Shape 5"/>
          <p:cNvSpPr txBox="1">
            <a:spLocks noGrp="1"/>
          </p:cNvSpPr>
          <p:nvPr>
            <p:ph type="body" idx="1"/>
          </p:nvPr>
        </p:nvSpPr>
        <p:spPr>
          <a:xfrm>
            <a:off x="931862" y="4408487"/>
            <a:ext cx="5121275" cy="4176711"/>
          </a:xfrm>
          <a:prstGeom prst="rect">
            <a:avLst/>
          </a:prstGeom>
          <a:noFill/>
          <a:ln>
            <a:noFill/>
          </a:ln>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6" name="Shape 6"/>
          <p:cNvSpPr txBox="1">
            <a:spLocks noGrp="1"/>
          </p:cNvSpPr>
          <p:nvPr>
            <p:ph type="ftr" idx="11"/>
          </p:nvPr>
        </p:nvSpPr>
        <p:spPr>
          <a:xfrm>
            <a:off x="-1586" y="8818561"/>
            <a:ext cx="3028949" cy="463550"/>
          </a:xfrm>
          <a:prstGeom prst="rect">
            <a:avLst/>
          </a:prstGeom>
          <a:noFill/>
          <a:ln>
            <a:noFill/>
          </a:ln>
        </p:spPr>
        <p:txBody>
          <a:bodyPr lIns="91425" tIns="91425" rIns="91425" bIns="91425" anchor="b"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7" name="Shape 7"/>
          <p:cNvSpPr txBox="1">
            <a:spLocks noGrp="1"/>
          </p:cNvSpPr>
          <p:nvPr>
            <p:ph type="sldNum" idx="12"/>
          </p:nvPr>
        </p:nvSpPr>
        <p:spPr>
          <a:xfrm>
            <a:off x="3957637" y="8818561"/>
            <a:ext cx="3028949" cy="463550"/>
          </a:xfrm>
          <a:prstGeom prst="rect">
            <a:avLst/>
          </a:prstGeom>
          <a:noFill/>
          <a:ln>
            <a:noFill/>
          </a:ln>
        </p:spPr>
        <p:txBody>
          <a:bodyPr lIns="19350" tIns="0" rIns="19350" bIns="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000" b="0" i="1" u="none" strike="noStrike" cap="none" baseline="0">
                <a:solidFill>
                  <a:srgbClr val="000000"/>
                </a:solidFill>
                <a:latin typeface="Times New Roman"/>
                <a:ea typeface="Times New Roman"/>
                <a:cs typeface="Times New Roman"/>
                <a:sym typeface="Times New Roman"/>
              </a:rPr>
              <a:t>‹#›</a:t>
            </a:fld>
            <a:endParaRPr lang="en-US" sz="1000" b="0" i="1" u="none" strike="noStrike" cap="none" baseline="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69136580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Shape 2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 name="Shape 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spcAft>
                <a:spcPts val="1200"/>
              </a:spcAft>
              <a:buClr>
                <a:schemeClr val="dk1"/>
              </a:buClr>
              <a:buSzPct val="91666"/>
              <a:buFont typeface="Arial"/>
              <a:buNone/>
            </a:pPr>
            <a:r>
              <a:rPr lang="en-US" sz="1200">
                <a:solidFill>
                  <a:schemeClr val="dk1"/>
                </a:solidFill>
              </a:rPr>
              <a:t>In this lesson, we will discuss hash functions.</a:t>
            </a:r>
          </a:p>
          <a:p>
            <a:pPr lvl="0" rtl="0">
              <a:spcBef>
                <a:spcPts val="0"/>
              </a:spcBef>
              <a:spcAft>
                <a:spcPts val="1200"/>
              </a:spcAft>
              <a:buClr>
                <a:schemeClr val="dk1"/>
              </a:buClr>
              <a:buSzPct val="91666"/>
              <a:buFont typeface="Arial"/>
              <a:buNone/>
            </a:pPr>
            <a:r>
              <a:rPr lang="en-US" sz="1200">
                <a:solidFill>
                  <a:schemeClr val="dk1"/>
                </a:solidFill>
              </a:rPr>
              <a:t>We will introduce the birthday paradox and apply it to decide the length of hash to make hash function resistant to collisions.</a:t>
            </a:r>
          </a:p>
          <a:p>
            <a:pPr lvl="0" rtl="0">
              <a:spcBef>
                <a:spcPts val="0"/>
              </a:spcBef>
              <a:spcAft>
                <a:spcPts val="1200"/>
              </a:spcAft>
              <a:buClr>
                <a:schemeClr val="dk1"/>
              </a:buClr>
              <a:buSzPct val="91666"/>
              <a:buFont typeface="Arial"/>
              <a:buNone/>
            </a:pPr>
            <a:r>
              <a:rPr lang="en-US" sz="1200">
                <a:solidFill>
                  <a:schemeClr val="dk1"/>
                </a:solidFill>
              </a:rPr>
              <a:t>We will discuss the secure hash function and the HMAC scheme</a:t>
            </a:r>
          </a:p>
        </p:txBody>
      </p:sp>
      <p:sp>
        <p:nvSpPr>
          <p:cNvPr id="23" name="Shape 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sz="1200">
                <a:solidFill>
                  <a:schemeClr val="dk1"/>
                </a:solidFill>
              </a:rPr>
              <a:t>Imagine you have are 9  pigeon holes</a:t>
            </a:r>
          </a:p>
          <a:p>
            <a:pPr rtl="0">
              <a:spcBef>
                <a:spcPts val="0"/>
              </a:spcBef>
              <a:buNone/>
            </a:pPr>
            <a:endParaRPr sz="1200">
              <a:solidFill>
                <a:schemeClr val="dk1"/>
              </a:solidFill>
            </a:endParaRPr>
          </a:p>
          <a:p>
            <a:pPr rtl="0">
              <a:spcBef>
                <a:spcPts val="0"/>
              </a:spcBef>
              <a:buNone/>
            </a:pPr>
            <a:r>
              <a:rPr lang="en-US" sz="1200">
                <a:solidFill>
                  <a:schemeClr val="dk1"/>
                </a:solidFill>
              </a:rPr>
              <a:t>----</a:t>
            </a:r>
          </a:p>
          <a:p>
            <a:pPr rtl="0">
              <a:spcBef>
                <a:spcPts val="0"/>
              </a:spcBef>
              <a:buNone/>
            </a:pPr>
            <a:endParaRPr sz="1200">
              <a:solidFill>
                <a:schemeClr val="dk1"/>
              </a:solidFill>
            </a:endParaRPr>
          </a:p>
          <a:p>
            <a:pPr rtl="0">
              <a:spcBef>
                <a:spcPts val="0"/>
              </a:spcBef>
              <a:buNone/>
            </a:pPr>
            <a:r>
              <a:rPr lang="en-US" sz="1200">
                <a:solidFill>
                  <a:schemeClr val="dk1"/>
                </a:solidFill>
              </a:rPr>
              <a:t>If we have 9 pigeons, one pigeon can be placed in each hole. </a:t>
            </a:r>
          </a:p>
          <a:p>
            <a:pPr rtl="0">
              <a:spcBef>
                <a:spcPts val="0"/>
              </a:spcBef>
              <a:buNone/>
            </a:pPr>
            <a:endParaRPr sz="1200">
              <a:solidFill>
                <a:schemeClr val="dk1"/>
              </a:solidFill>
            </a:endParaRPr>
          </a:p>
          <a:p>
            <a:pPr rtl="0">
              <a:spcBef>
                <a:spcPts val="0"/>
              </a:spcBef>
              <a:buNone/>
            </a:pPr>
            <a:r>
              <a:rPr lang="en-US" sz="1200">
                <a:solidFill>
                  <a:schemeClr val="dk1"/>
                </a:solidFill>
              </a:rPr>
              <a:t>----</a:t>
            </a:r>
          </a:p>
          <a:p>
            <a:pPr rtl="0">
              <a:spcBef>
                <a:spcPts val="0"/>
              </a:spcBef>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If we add another pigeon, there will be one box with two pigeons.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n = number of pigeons</a:t>
            </a:r>
          </a:p>
          <a:p>
            <a:pPr lvl="0" rtl="0">
              <a:spcBef>
                <a:spcPts val="0"/>
              </a:spcBef>
              <a:buClr>
                <a:schemeClr val="dk1"/>
              </a:buClr>
              <a:buSzPct val="91666"/>
              <a:buFont typeface="Arial"/>
              <a:buNone/>
            </a:pPr>
            <a:r>
              <a:rPr lang="en-US" sz="1200">
                <a:solidFill>
                  <a:schemeClr val="dk1"/>
                </a:solidFill>
              </a:rPr>
              <a:t>m = number of holes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n = m  There is one pigeon per hole</a:t>
            </a:r>
          </a:p>
          <a:p>
            <a:pPr lvl="0" rtl="0">
              <a:spcBef>
                <a:spcPts val="0"/>
              </a:spcBef>
              <a:buClr>
                <a:schemeClr val="dk1"/>
              </a:buClr>
              <a:buSzPct val="91666"/>
              <a:buFont typeface="Arial"/>
              <a:buNone/>
            </a:pPr>
            <a:r>
              <a:rPr lang="en-US" sz="1200">
                <a:solidFill>
                  <a:schemeClr val="dk1"/>
                </a:solidFill>
              </a:rPr>
              <a:t>n &gt; m  Then at least one hole must have more than one pigeon</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91666"/>
              <a:buFont typeface="Arial"/>
              <a:buNone/>
            </a:pPr>
            <a:r>
              <a:rPr lang="en-US" sz="1200">
                <a:solidFill>
                  <a:schemeClr val="dk1"/>
                </a:solidFill>
              </a:rPr>
              <a:t>We can generalize and say…</a:t>
            </a:r>
          </a:p>
          <a:p>
            <a:pPr lvl="0">
              <a:spcBef>
                <a:spcPts val="0"/>
              </a:spcBef>
              <a:buClr>
                <a:schemeClr val="dk1"/>
              </a:buClr>
              <a:buSzPct val="91666"/>
              <a:buFont typeface="Arial"/>
              <a:buNone/>
            </a:pPr>
            <a:r>
              <a:rPr lang="en-US" sz="1200">
                <a:solidFill>
                  <a:schemeClr val="dk1"/>
                </a:solidFill>
              </a:rPr>
              <a:t>Anytime we have n items to put in m containers, if n &gt; m, then at least one container must have more than one item</a:t>
            </a:r>
          </a:p>
        </p:txBody>
      </p:sp>
      <p:sp>
        <p:nvSpPr>
          <p:cNvPr id="99" name="Shape 9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Let’s apply the Pigeonhole principle to another problem. How many people do you need in a room before you have a greater than 50% chance that you’d find two of them sharing the same birthday?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Assume we have 365 birthdays, our containers. To achieve 100% chance that two people share the same birthday we would need 366 people to be in the room. </a:t>
            </a:r>
          </a:p>
          <a:p>
            <a:pPr>
              <a:spcBef>
                <a:spcPts val="0"/>
              </a:spcBef>
              <a:buNone/>
            </a:pPr>
            <a:endParaRPr/>
          </a:p>
        </p:txBody>
      </p:sp>
      <p:sp>
        <p:nvSpPr>
          <p:cNvPr id="107" name="Shape 10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91666"/>
              <a:buFont typeface="Arial"/>
              <a:buNone/>
            </a:pPr>
            <a:r>
              <a:rPr lang="en-US" sz="1200">
                <a:solidFill>
                  <a:schemeClr val="dk1"/>
                </a:solidFill>
              </a:rPr>
              <a:t>We can solve the problem using the following algorithm:</a:t>
            </a:r>
          </a:p>
          <a:p>
            <a:pPr lvl="0" rtl="0">
              <a:spcBef>
                <a:spcPts val="0"/>
              </a:spcBef>
              <a:buClr>
                <a:schemeClr val="dk1"/>
              </a:buClr>
              <a:buFont typeface="Arial"/>
              <a:buNone/>
            </a:pPr>
            <a:endParaRPr sz="1200">
              <a:solidFill>
                <a:schemeClr val="dk1"/>
              </a:solidFill>
            </a:endParaRPr>
          </a:p>
          <a:p>
            <a:pPr marL="342900" lvl="0" indent="-266700" rtl="0">
              <a:spcBef>
                <a:spcPts val="0"/>
              </a:spcBef>
              <a:buClr>
                <a:schemeClr val="dk1"/>
              </a:buClr>
              <a:buSzPct val="100000"/>
              <a:buChar char="●"/>
            </a:pPr>
            <a:r>
              <a:rPr lang="en-US" sz="1200">
                <a:solidFill>
                  <a:schemeClr val="dk1"/>
                </a:solidFill>
              </a:rPr>
              <a:t>Compute probability of different birthdays</a:t>
            </a:r>
          </a:p>
          <a:p>
            <a:pPr marL="342900" lvl="0" indent="-266700" rtl="0">
              <a:spcBef>
                <a:spcPts val="640"/>
              </a:spcBef>
              <a:buClr>
                <a:schemeClr val="dk1"/>
              </a:buClr>
              <a:buSzPct val="100000"/>
              <a:buChar char="●"/>
            </a:pPr>
            <a:r>
              <a:rPr lang="en-US" sz="1200">
                <a:solidFill>
                  <a:schemeClr val="dk1"/>
                </a:solidFill>
              </a:rPr>
              <a:t>Random sample of n people (birthdays) taken from </a:t>
            </a:r>
            <a:r>
              <a:rPr lang="en-US" sz="1200" i="1">
                <a:solidFill>
                  <a:schemeClr val="dk1"/>
                </a:solidFill>
              </a:rPr>
              <a:t>k</a:t>
            </a:r>
            <a:r>
              <a:rPr lang="en-US" sz="1200">
                <a:solidFill>
                  <a:schemeClr val="dk1"/>
                </a:solidFill>
              </a:rPr>
              <a:t> (365) days</a:t>
            </a:r>
          </a:p>
          <a:p>
            <a:pPr marL="342900" lvl="0" indent="-266700" rtl="0">
              <a:spcBef>
                <a:spcPts val="640"/>
              </a:spcBef>
              <a:buClr>
                <a:schemeClr val="dk1"/>
              </a:buClr>
              <a:buSzPct val="100000"/>
              <a:buChar char="●"/>
            </a:pPr>
            <a:r>
              <a:rPr lang="en-US" sz="1200" i="1">
                <a:solidFill>
                  <a:schemeClr val="dk1"/>
                </a:solidFill>
              </a:rPr>
              <a:t>k</a:t>
            </a:r>
            <a:r>
              <a:rPr lang="en-US" sz="1200" i="1" baseline="30000">
                <a:solidFill>
                  <a:schemeClr val="dk1"/>
                </a:solidFill>
              </a:rPr>
              <a:t>n</a:t>
            </a:r>
            <a:r>
              <a:rPr lang="en-US" sz="1200">
                <a:solidFill>
                  <a:schemeClr val="dk1"/>
                </a:solidFill>
              </a:rPr>
              <a:t> samples with replacement</a:t>
            </a:r>
          </a:p>
          <a:p>
            <a:pPr marL="342900" lvl="0" indent="-266700" rtl="0">
              <a:spcBef>
                <a:spcPts val="640"/>
              </a:spcBef>
              <a:buClr>
                <a:schemeClr val="dk1"/>
              </a:buClr>
              <a:buSzPct val="100000"/>
              <a:buChar char="●"/>
            </a:pPr>
            <a:r>
              <a:rPr lang="en-US" sz="1200" i="1">
                <a:solidFill>
                  <a:schemeClr val="dk1"/>
                </a:solidFill>
              </a:rPr>
              <a:t>(k)</a:t>
            </a:r>
            <a:r>
              <a:rPr lang="en-US" sz="1200" i="1" baseline="-25000">
                <a:solidFill>
                  <a:schemeClr val="dk1"/>
                </a:solidFill>
              </a:rPr>
              <a:t>n</a:t>
            </a:r>
            <a:r>
              <a:rPr lang="en-US" sz="1200" i="1">
                <a:solidFill>
                  <a:schemeClr val="dk1"/>
                </a:solidFill>
              </a:rPr>
              <a:t>=k(k-1)…(k-n+1)</a:t>
            </a:r>
            <a:r>
              <a:rPr lang="en-US" sz="1200">
                <a:solidFill>
                  <a:schemeClr val="dk1"/>
                </a:solidFill>
              </a:rPr>
              <a:t> sample without replacement</a:t>
            </a:r>
          </a:p>
          <a:p>
            <a:pPr marL="342900" lvl="0" indent="-266700" rtl="0">
              <a:spcBef>
                <a:spcPts val="640"/>
              </a:spcBef>
              <a:buClr>
                <a:schemeClr val="dk1"/>
              </a:buClr>
              <a:buSzPct val="100000"/>
              <a:buChar char="●"/>
            </a:pPr>
            <a:r>
              <a:rPr lang="en-US" sz="1200">
                <a:solidFill>
                  <a:schemeClr val="dk1"/>
                </a:solidFill>
              </a:rPr>
              <a:t>Probability of repetition:</a:t>
            </a:r>
          </a:p>
          <a:p>
            <a:pPr marL="742950" lvl="1" indent="-228600" rtl="0">
              <a:spcBef>
                <a:spcPts val="560"/>
              </a:spcBef>
              <a:buClr>
                <a:schemeClr val="dk1"/>
              </a:buClr>
              <a:buSzPct val="100000"/>
              <a:buChar char="●"/>
            </a:pPr>
            <a:r>
              <a:rPr lang="en-US" sz="1200" i="1">
                <a:solidFill>
                  <a:schemeClr val="dk1"/>
                </a:solidFill>
              </a:rPr>
              <a:t>p = 1- (k)</a:t>
            </a:r>
            <a:r>
              <a:rPr lang="en-US" sz="1200" i="1" baseline="-25000">
                <a:solidFill>
                  <a:schemeClr val="dk1"/>
                </a:solidFill>
              </a:rPr>
              <a:t>n</a:t>
            </a:r>
            <a:r>
              <a:rPr lang="en-US" sz="1200" i="1">
                <a:solidFill>
                  <a:schemeClr val="dk1"/>
                </a:solidFill>
              </a:rPr>
              <a:t>/k</a:t>
            </a:r>
            <a:r>
              <a:rPr lang="en-US" sz="1200" i="1" baseline="30000">
                <a:solidFill>
                  <a:schemeClr val="dk1"/>
                </a:solidFill>
              </a:rPr>
              <a:t>n</a:t>
            </a:r>
            <a:r>
              <a:rPr lang="en-US" sz="1200" i="1">
                <a:solidFill>
                  <a:schemeClr val="dk1"/>
                </a:solidFill>
              </a:rPr>
              <a:t> ≈ n(n-1)/2k = 0.5 </a:t>
            </a:r>
            <a:r>
              <a:rPr lang="en-US" sz="1200">
                <a:solidFill>
                  <a:schemeClr val="dk1"/>
                </a:solidFill>
              </a:rPr>
              <a:t>if</a:t>
            </a:r>
            <a:r>
              <a:rPr lang="en-US" sz="1200" i="1">
                <a:solidFill>
                  <a:schemeClr val="dk1"/>
                </a:solidFill>
              </a:rPr>
              <a:t> n=√k</a:t>
            </a:r>
          </a:p>
          <a:p>
            <a:pPr marL="742950" lvl="1" indent="-228600" rtl="0">
              <a:spcBef>
                <a:spcPts val="560"/>
              </a:spcBef>
              <a:buClr>
                <a:srgbClr val="6699FF"/>
              </a:buClr>
              <a:buSzPct val="100000"/>
              <a:buChar char="●"/>
            </a:pPr>
            <a:r>
              <a:rPr lang="en-US" sz="1200" i="1">
                <a:solidFill>
                  <a:schemeClr val="dk1"/>
                </a:solidFill>
              </a:rPr>
              <a:t>This is an approximation</a:t>
            </a:r>
          </a:p>
          <a:p>
            <a:pPr>
              <a:spcBef>
                <a:spcPts val="0"/>
              </a:spcBef>
              <a:buNone/>
            </a:pPr>
            <a:endParaRPr/>
          </a:p>
        </p:txBody>
      </p:sp>
      <p:sp>
        <p:nvSpPr>
          <p:cNvPr id="116" name="Shape 11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Thus, if k=365, then n = 19. That is, if have more than 19 people in a room, there is a very good chance that two of them share the same birthday.</a:t>
            </a:r>
          </a:p>
          <a:p>
            <a:pPr lvl="0" rtl="0">
              <a:spcBef>
                <a:spcPts val="0"/>
              </a:spcBef>
              <a:buClr>
                <a:schemeClr val="dk1"/>
              </a:buClr>
              <a:buFont typeface="Arial"/>
              <a:buNone/>
            </a:pPr>
            <a:endParaRPr sz="1200">
              <a:solidFill>
                <a:schemeClr val="dk1"/>
              </a:solidFill>
            </a:endParaRPr>
          </a:p>
          <a:p>
            <a:pPr lvl="0">
              <a:spcBef>
                <a:spcPts val="0"/>
              </a:spcBef>
              <a:buClr>
                <a:schemeClr val="dk1"/>
              </a:buClr>
              <a:buSzPct val="25000"/>
              <a:buFont typeface="Arial"/>
              <a:buNone/>
            </a:pPr>
            <a:r>
              <a:rPr lang="en-US" sz="1200">
                <a:solidFill>
                  <a:schemeClr val="dk1"/>
                </a:solidFill>
              </a:rPr>
              <a:t>I have tried this in my class every year, with my students in the classroom, and it always works as the math tells us!</a:t>
            </a:r>
          </a:p>
        </p:txBody>
      </p:sp>
      <p:sp>
        <p:nvSpPr>
          <p:cNvPr id="125" name="Shape 12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Some of these properties seem to contradict each other.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In particular, since the input can be any length and the output is of fixed length, this means that there are many more, in fact infinitely more, possible inputs that are mapped to a fixed number of outputs. Therefore, many inputs will be mapped to the same output. That is, many input messages will have the same hash.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But the collision free property says that it should be computationally infeasible to find two different input messages that have the same hash. How can this be accomplished? Obviously, the larger the number of possible output hash values, the harder to find a collision. In other words, the longer the length of the output hash value, the better.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But how long is sufficient to make it computationally infeasible to find collision?</a:t>
            </a:r>
          </a:p>
          <a:p>
            <a:pPr>
              <a:spcBef>
                <a:spcPts val="0"/>
              </a:spcBef>
              <a:buNone/>
            </a:pPr>
            <a:endParaRPr/>
          </a:p>
        </p:txBody>
      </p:sp>
      <p:sp>
        <p:nvSpPr>
          <p:cNvPr id="133" name="Shape 13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0" name="Shape 14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So now, let’s turn our attention to our original problem: how many bits should a hash have so that it is computationally infeasible to find two different messages that have the same hash?</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Suppose the hash has l bits, then there are 2^l possible hash values, and according to the result from the Birthday Paradox we just discussed, if an attacker tries square root of 2^l, that is, 2^(l/2), that many messages, he has a good chance of finding a hash collision.</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If the hash value only has 64 bits, that means that attacker only needs to try 2^(32) messages, which is quite feasible with today’s computing power.</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Therefore, we need to use longer hash value in order to achieve hash resistance. We should use at least 128 bits.</a:t>
            </a:r>
          </a:p>
          <a:p>
            <a:pPr>
              <a:spcBef>
                <a:spcPts val="0"/>
              </a:spcBef>
              <a:buNone/>
            </a:pPr>
            <a:endParaRPr/>
          </a:p>
        </p:txBody>
      </p:sp>
      <p:sp>
        <p:nvSpPr>
          <p:cNvPr id="141" name="Shape 14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7" name="Shape 15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US">
                <a:solidFill>
                  <a:schemeClr val="dk1"/>
                </a:solidFill>
              </a:rPr>
              <a:t>Quiz:</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78571"/>
              <a:buFont typeface="Arial"/>
              <a:buNone/>
            </a:pPr>
            <a:r>
              <a:rPr lang="en-US">
                <a:solidFill>
                  <a:schemeClr val="dk1"/>
                </a:solidFill>
              </a:rPr>
              <a:t>Discuss</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78571"/>
              <a:buFont typeface="Arial"/>
              <a:buNone/>
            </a:pPr>
            <a:r>
              <a:rPr lang="en-US">
                <a:solidFill>
                  <a:schemeClr val="dk1"/>
                </a:solidFill>
              </a:rPr>
              <a:t>----</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78571"/>
              <a:buFont typeface="Arial"/>
              <a:buNone/>
            </a:pPr>
            <a:r>
              <a:rPr lang="en-US">
                <a:solidFill>
                  <a:schemeClr val="dk1"/>
                </a:solidFill>
              </a:rPr>
              <a:t>Solution:</a:t>
            </a:r>
          </a:p>
          <a:p>
            <a:pPr lvl="0" rtl="0">
              <a:spcBef>
                <a:spcPts val="0"/>
              </a:spcBef>
              <a:buClr>
                <a:schemeClr val="dk1"/>
              </a:buClr>
              <a:buFont typeface="Arial"/>
              <a:buNone/>
            </a:pPr>
            <a:endParaRPr>
              <a:solidFill>
                <a:schemeClr val="dk1"/>
              </a:solidFill>
            </a:endParaRPr>
          </a:p>
          <a:p>
            <a:pPr lvl="0">
              <a:spcBef>
                <a:spcPts val="0"/>
              </a:spcBef>
              <a:buClr>
                <a:schemeClr val="dk1"/>
              </a:buClr>
              <a:buSzPct val="78571"/>
              <a:buFont typeface="Arial"/>
              <a:buNone/>
            </a:pPr>
            <a:r>
              <a:rPr lang="en-US">
                <a:solidFill>
                  <a:schemeClr val="dk1"/>
                </a:solidFill>
              </a:rPr>
              <a:t>Discuss</a:t>
            </a:r>
          </a:p>
        </p:txBody>
      </p:sp>
      <p:sp>
        <p:nvSpPr>
          <p:cNvPr id="158" name="Shape 15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a:solidFill>
                  <a:schemeClr val="dk1"/>
                </a:solidFill>
              </a:rPr>
              <a:t>The Secure Hash Algorithm (SHA) was developed by the National Institute of</a:t>
            </a:r>
          </a:p>
          <a:p>
            <a:pPr lvl="0" rtl="0">
              <a:spcBef>
                <a:spcPts val="0"/>
              </a:spcBef>
              <a:buClr>
                <a:schemeClr val="dk1"/>
              </a:buClr>
              <a:buSzPct val="25000"/>
              <a:buFont typeface="Times New Roman"/>
              <a:buNone/>
            </a:pPr>
            <a:r>
              <a:rPr lang="en-US" sz="1200">
                <a:solidFill>
                  <a:schemeClr val="dk1"/>
                </a:solidFill>
              </a:rPr>
              <a:t>Standards and Technology (NIST) and published as a federal information processing</a:t>
            </a:r>
          </a:p>
          <a:p>
            <a:pPr lvl="0" rtl="0">
              <a:spcBef>
                <a:spcPts val="0"/>
              </a:spcBef>
              <a:buClr>
                <a:schemeClr val="dk1"/>
              </a:buClr>
              <a:buSzPct val="25000"/>
              <a:buFont typeface="Times New Roman"/>
              <a:buNone/>
            </a:pPr>
            <a:r>
              <a:rPr lang="en-US" sz="1200">
                <a:solidFill>
                  <a:schemeClr val="dk1"/>
                </a:solidFill>
              </a:rPr>
              <a:t>standard (FIPS 180) in 1993; a revised version was issued as FIPS 180-1 in 1995</a:t>
            </a:r>
          </a:p>
          <a:p>
            <a:pPr lvl="0" rtl="0">
              <a:spcBef>
                <a:spcPts val="0"/>
              </a:spcBef>
              <a:buClr>
                <a:schemeClr val="dk1"/>
              </a:buClr>
              <a:buSzPct val="25000"/>
              <a:buFont typeface="Times New Roman"/>
              <a:buNone/>
            </a:pPr>
            <a:r>
              <a:rPr lang="en-US" sz="1200">
                <a:solidFill>
                  <a:schemeClr val="dk1"/>
                </a:solidFill>
              </a:rPr>
              <a:t>and is generally referred to as SHA-1.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SHA-1 produces a hash value of 160 bits. In 2002, NIST produced a revision of the standard, FIPS 180-2, that defined three new versions of SHA, with hash value lengths of 256, 384, and 512 bits, known as SHA-256, SHA-384, and SHA-512. Collectively, these hash algorithms are known as SHA-2 . </a:t>
            </a:r>
          </a:p>
          <a:p>
            <a:pPr lvl="0" rtl="0">
              <a:spcBef>
                <a:spcPts val="0"/>
              </a:spcBef>
              <a:buClr>
                <a:schemeClr val="dk1"/>
              </a:buClr>
              <a:buSzPct val="25000"/>
              <a:buFont typeface="Times New Roman"/>
              <a:buNone/>
            </a:pPr>
            <a:r>
              <a:rPr lang="en-US" sz="1200">
                <a:solidFill>
                  <a:schemeClr val="dk1"/>
                </a:solidFill>
              </a:rPr>
              <a:t>These new versions have the same underlying structure and use the same types of modular</a:t>
            </a:r>
          </a:p>
          <a:p>
            <a:pPr lvl="0">
              <a:spcBef>
                <a:spcPts val="0"/>
              </a:spcBef>
              <a:buClr>
                <a:schemeClr val="dk1"/>
              </a:buClr>
              <a:buSzPct val="25000"/>
              <a:buFont typeface="Times New Roman"/>
              <a:buNone/>
            </a:pPr>
            <a:r>
              <a:rPr lang="en-US" sz="1200">
                <a:solidFill>
                  <a:schemeClr val="dk1"/>
                </a:solidFill>
              </a:rPr>
              <a:t>arithmetic and logical binary operations as SHA-1.</a:t>
            </a:r>
          </a:p>
        </p:txBody>
      </p:sp>
      <p:sp>
        <p:nvSpPr>
          <p:cNvPr id="166" name="Shape 16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3" name="Shape 1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table Comparison of SHA parameters. Message digest size is the number of bits of hash, message size is the size limit of the input message. You can consider these size limits as not having effect in practice because most, if not all, messages will be smaller. For example, with limit of 2^(64) you can hash a message so big that it occupies the entire address space of a 64-bit computer. Or think about it in another way, 2^(43) bits is already a terabyte.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As we can see, the algorithms from left to right produce hash with more bits, hence are more secure with regard to collision resistance, and they also have a higher limit on input size.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In this lecture, we provide a description of SHA-512. The other versions are quite similar. The algorithm takes as input a message with a maximum length of</a:t>
            </a:r>
          </a:p>
          <a:p>
            <a:pPr lvl="0" rtl="0">
              <a:spcBef>
                <a:spcPts val="0"/>
              </a:spcBef>
              <a:buClr>
                <a:schemeClr val="dk1"/>
              </a:buClr>
              <a:buSzPct val="25000"/>
              <a:buFont typeface="Times New Roman"/>
              <a:buNone/>
            </a:pPr>
            <a:r>
              <a:rPr lang="en-US" sz="1200">
                <a:solidFill>
                  <a:schemeClr val="dk1"/>
                </a:solidFill>
              </a:rPr>
              <a:t>less than 2</a:t>
            </a:r>
            <a:r>
              <a:rPr lang="en-US" sz="1200" baseline="30000">
                <a:solidFill>
                  <a:schemeClr val="dk1"/>
                </a:solidFill>
              </a:rPr>
              <a:t>128</a:t>
            </a:r>
            <a:r>
              <a:rPr lang="en-US" sz="1200">
                <a:solidFill>
                  <a:schemeClr val="dk1"/>
                </a:solidFill>
              </a:rPr>
              <a:t> bits and produces as output a 512-bit message digest. The input is processed in 1024-bit blocks.</a:t>
            </a:r>
          </a:p>
          <a:p>
            <a:pPr>
              <a:spcBef>
                <a:spcPts val="0"/>
              </a:spcBef>
              <a:buNone/>
            </a:pPr>
            <a:endParaRPr/>
          </a:p>
        </p:txBody>
      </p:sp>
      <p:sp>
        <p:nvSpPr>
          <p:cNvPr id="174" name="Shape 1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1" name="Shape 18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a:solidFill>
                  <a:schemeClr val="dk1"/>
                </a:solidFill>
              </a:rPr>
              <a:t>This figure shows the overall processing of a message</a:t>
            </a:r>
          </a:p>
          <a:p>
            <a:pPr lvl="0" rtl="0">
              <a:spcBef>
                <a:spcPts val="0"/>
              </a:spcBef>
              <a:buClr>
                <a:schemeClr val="dk1"/>
              </a:buClr>
              <a:buSzPct val="25000"/>
              <a:buFont typeface="Times New Roman"/>
              <a:buNone/>
            </a:pPr>
            <a:r>
              <a:rPr lang="en-US" sz="1200">
                <a:solidFill>
                  <a:schemeClr val="dk1"/>
                </a:solidFill>
              </a:rPr>
              <a:t>to produce a digest. The processing consists of the following steps: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Step 1: Append padding bits and message length so that message length a multiple of 1024 because the message is processed in 1024-bit block The padding consists of a single 1-bit followed by the necessary number of 0-bits but leave space for 128 bits so that an unsigned 128-bit integer length of the original message (before padding) is also appended at the end.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Step 2: Initialize hash buffer: to the specified 64-bit integer values; this initialization vector is hardcoded into the algorithm.</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Step 3: Process the message in 1024-bit (128-word) blocks, one block a time. The result of processing the current block is input to the processing of next block. When processing the first block, the initialization vector is used. The logic of this per-block processing is described on the next slide.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Step 4: Output the final hash buffer value as the resulting hash</a:t>
            </a:r>
          </a:p>
          <a:p>
            <a:pPr>
              <a:spcBef>
                <a:spcPts val="0"/>
              </a:spcBef>
              <a:buNone/>
            </a:pPr>
            <a:endParaRPr/>
          </a:p>
        </p:txBody>
      </p:sp>
      <p:sp>
        <p:nvSpPr>
          <p:cNvPr id="182" name="Shape 18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 name="Shape 2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Let’s review the properties of cryptographic hash functions.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1. H can be applied to a block of data of any size.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2. H produces a fixed-length output.</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3. H(</a:t>
            </a:r>
            <a:r>
              <a:rPr lang="en-US" sz="1200" i="1">
                <a:solidFill>
                  <a:schemeClr val="dk1"/>
                </a:solidFill>
              </a:rPr>
              <a:t>x) is relatively easy to compute for any given x, making both hardware and</a:t>
            </a:r>
          </a:p>
          <a:p>
            <a:pPr lvl="0" rtl="0">
              <a:spcBef>
                <a:spcPts val="0"/>
              </a:spcBef>
              <a:buClr>
                <a:schemeClr val="dk1"/>
              </a:buClr>
              <a:buSzPct val="25000"/>
              <a:buFont typeface="Arial"/>
              <a:buNone/>
            </a:pPr>
            <a:r>
              <a:rPr lang="en-US" sz="1200">
                <a:solidFill>
                  <a:schemeClr val="dk1"/>
                </a:solidFill>
              </a:rPr>
              <a:t>software implementations practical.</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4. For any given code </a:t>
            </a:r>
            <a:r>
              <a:rPr lang="en-US" sz="1200" i="1">
                <a:solidFill>
                  <a:schemeClr val="dk1"/>
                </a:solidFill>
              </a:rPr>
              <a:t>h, it is computationally infeasible to find x such that</a:t>
            </a:r>
          </a:p>
          <a:p>
            <a:pPr lvl="0" rtl="0">
              <a:spcBef>
                <a:spcPts val="0"/>
              </a:spcBef>
              <a:buClr>
                <a:schemeClr val="dk1"/>
              </a:buClr>
              <a:buSzPct val="25000"/>
              <a:buFont typeface="Arial"/>
              <a:buNone/>
            </a:pPr>
            <a:r>
              <a:rPr lang="en-US" sz="1200">
                <a:solidFill>
                  <a:schemeClr val="dk1"/>
                </a:solidFill>
              </a:rPr>
              <a:t>H(</a:t>
            </a:r>
            <a:r>
              <a:rPr lang="en-US" sz="1200" i="1">
                <a:solidFill>
                  <a:schemeClr val="dk1"/>
                </a:solidFill>
              </a:rPr>
              <a:t>x)  h. A hash function with this property is referred to as one-way or preimage</a:t>
            </a:r>
          </a:p>
          <a:p>
            <a:pPr lvl="0" rtl="0">
              <a:spcBef>
                <a:spcPts val="0"/>
              </a:spcBef>
              <a:buClr>
                <a:schemeClr val="dk1"/>
              </a:buClr>
              <a:buSzPct val="25000"/>
              <a:buFont typeface="Arial"/>
              <a:buNone/>
            </a:pPr>
            <a:r>
              <a:rPr lang="en-US" sz="1200">
                <a:solidFill>
                  <a:schemeClr val="dk1"/>
                </a:solidFill>
              </a:rPr>
              <a:t>resistant.</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5. For any given block </a:t>
            </a:r>
            <a:r>
              <a:rPr lang="en-US" sz="1200" i="1">
                <a:solidFill>
                  <a:schemeClr val="dk1"/>
                </a:solidFill>
              </a:rPr>
              <a:t>x, it is computationally infeasible to find y ≠ x with</a:t>
            </a:r>
          </a:p>
          <a:p>
            <a:pPr lvl="0" rtl="0">
              <a:spcBef>
                <a:spcPts val="0"/>
              </a:spcBef>
              <a:buClr>
                <a:schemeClr val="dk1"/>
              </a:buClr>
              <a:buSzPct val="25000"/>
              <a:buFont typeface="Arial"/>
              <a:buNone/>
            </a:pPr>
            <a:r>
              <a:rPr lang="en-US" sz="1200">
                <a:solidFill>
                  <a:schemeClr val="dk1"/>
                </a:solidFill>
              </a:rPr>
              <a:t>H(</a:t>
            </a:r>
            <a:r>
              <a:rPr lang="en-US" sz="1200" i="1">
                <a:solidFill>
                  <a:schemeClr val="dk1"/>
                </a:solidFill>
              </a:rPr>
              <a:t>y)  H(x). A hash function with this property is referred to as second preimage</a:t>
            </a:r>
          </a:p>
          <a:p>
            <a:pPr lvl="0" rtl="0">
              <a:spcBef>
                <a:spcPts val="0"/>
              </a:spcBef>
              <a:buNone/>
            </a:pPr>
            <a:r>
              <a:rPr lang="en-US" sz="1200">
                <a:solidFill>
                  <a:schemeClr val="dk1"/>
                </a:solidFill>
              </a:rPr>
              <a:t>resistant. This is sometimes referred to as weak</a:t>
            </a:r>
          </a:p>
          <a:p>
            <a:pPr lvl="0" rtl="0">
              <a:spcBef>
                <a:spcPts val="0"/>
              </a:spcBef>
              <a:buNone/>
            </a:pPr>
            <a:r>
              <a:rPr lang="en-US" sz="1200">
                <a:solidFill>
                  <a:schemeClr val="dk1"/>
                </a:solidFill>
              </a:rPr>
              <a:t>collision resistant.</a:t>
            </a:r>
          </a:p>
          <a:p>
            <a:pPr lvl="0" rtl="0">
              <a:spcBef>
                <a:spcPts val="0"/>
              </a:spcBef>
              <a:buNone/>
            </a:pPr>
            <a:endParaRPr sz="1200">
              <a:solidFill>
                <a:schemeClr val="dk1"/>
              </a:solidFill>
            </a:endParaRPr>
          </a:p>
          <a:p>
            <a:pPr lvl="0" rtl="0">
              <a:spcBef>
                <a:spcPts val="0"/>
              </a:spcBef>
              <a:buNone/>
            </a:pPr>
            <a:r>
              <a:rPr lang="en-US" sz="1200">
                <a:solidFill>
                  <a:schemeClr val="dk1"/>
                </a:solidFill>
              </a:rPr>
              <a:t>6. It is computationally infeasible to find any pair (</a:t>
            </a:r>
            <a:r>
              <a:rPr lang="en-US" sz="1200" i="1">
                <a:solidFill>
                  <a:schemeClr val="dk1"/>
                </a:solidFill>
              </a:rPr>
              <a:t>x, y) such that H(x) = H(y).</a:t>
            </a:r>
          </a:p>
          <a:p>
            <a:pPr lvl="0" rtl="0">
              <a:spcBef>
                <a:spcPts val="0"/>
              </a:spcBef>
              <a:buNone/>
            </a:pPr>
            <a:r>
              <a:rPr lang="en-US" sz="1200">
                <a:solidFill>
                  <a:schemeClr val="dk1"/>
                </a:solidFill>
              </a:rPr>
              <a:t>A hash function with this property is referred to as collision resistant. This is</a:t>
            </a:r>
          </a:p>
          <a:p>
            <a:pPr lvl="0" rtl="0">
              <a:spcBef>
                <a:spcPts val="0"/>
              </a:spcBef>
              <a:buNone/>
            </a:pPr>
            <a:r>
              <a:rPr lang="en-US" sz="1200">
                <a:solidFill>
                  <a:schemeClr val="dk1"/>
                </a:solidFill>
              </a:rPr>
              <a:t>sometimes referred to as strong collision resistant.</a:t>
            </a:r>
          </a:p>
          <a:p>
            <a:pPr lvl="0">
              <a:spcBef>
                <a:spcPts val="0"/>
              </a:spcBef>
              <a:buClr>
                <a:schemeClr val="dk1"/>
              </a:buClr>
              <a:buFont typeface="Arial"/>
              <a:buNone/>
            </a:pPr>
            <a:endParaRPr sz="1200">
              <a:solidFill>
                <a:schemeClr val="dk1"/>
              </a:solidFill>
            </a:endParaRPr>
          </a:p>
        </p:txBody>
      </p:sp>
      <p:sp>
        <p:nvSpPr>
          <p:cNvPr id="30" name="Shape 3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9" name="Shape 18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processing of each block takes 80 rounds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Each round takes as input the 512-bit buffer value </a:t>
            </a:r>
            <a:r>
              <a:rPr lang="en-US" sz="1200" i="1">
                <a:solidFill>
                  <a:schemeClr val="dk1"/>
                </a:solidFill>
              </a:rPr>
              <a:t>abcdefgh</a:t>
            </a:r>
            <a:r>
              <a:rPr lang="en-US" sz="1200">
                <a:solidFill>
                  <a:schemeClr val="dk1"/>
                </a:solidFill>
              </a:rPr>
              <a:t>, and updates the contents of the buffer. At input to the first round, the buffer has the value of the intermediate hash value, </a:t>
            </a:r>
            <a:r>
              <a:rPr lang="en-US" sz="1200" i="1">
                <a:solidFill>
                  <a:schemeClr val="dk1"/>
                </a:solidFill>
              </a:rPr>
              <a:t>H</a:t>
            </a:r>
            <a:r>
              <a:rPr lang="en-US" sz="1200" i="1" baseline="-25000">
                <a:solidFill>
                  <a:schemeClr val="dk1"/>
                </a:solidFill>
              </a:rPr>
              <a:t>i</a:t>
            </a:r>
            <a:r>
              <a:rPr lang="en-US" sz="1200" baseline="-25000">
                <a:solidFill>
                  <a:schemeClr val="dk1"/>
                </a:solidFill>
              </a:rPr>
              <a:t>–1</a:t>
            </a:r>
            <a:r>
              <a:rPr lang="en-US" sz="1200">
                <a:solidFill>
                  <a:schemeClr val="dk1"/>
                </a:solidFill>
              </a:rPr>
              <a:t> that is the result of processing the previous block.</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Each round </a:t>
            </a:r>
            <a:r>
              <a:rPr lang="en-US" sz="1200" i="1">
                <a:solidFill>
                  <a:schemeClr val="dk1"/>
                </a:solidFill>
              </a:rPr>
              <a:t>t</a:t>
            </a:r>
            <a:r>
              <a:rPr lang="en-US" sz="1200">
                <a:solidFill>
                  <a:schemeClr val="dk1"/>
                </a:solidFill>
              </a:rPr>
              <a:t> makes use of a 64-bit value </a:t>
            </a:r>
            <a:r>
              <a:rPr lang="en-US" sz="1200" i="1">
                <a:solidFill>
                  <a:schemeClr val="dk1"/>
                </a:solidFill>
              </a:rPr>
              <a:t>W</a:t>
            </a:r>
            <a:r>
              <a:rPr lang="en-US" sz="1200" i="1" baseline="-25000">
                <a:solidFill>
                  <a:schemeClr val="dk1"/>
                </a:solidFill>
              </a:rPr>
              <a:t>t</a:t>
            </a:r>
            <a:r>
              <a:rPr lang="en-US" sz="1200">
                <a:solidFill>
                  <a:schemeClr val="dk1"/>
                </a:solidFill>
              </a:rPr>
              <a:t>, derived from the current 1024-bit block being processed (</a:t>
            </a:r>
            <a:r>
              <a:rPr lang="en-US" sz="1200" i="1">
                <a:solidFill>
                  <a:schemeClr val="dk1"/>
                </a:solidFill>
              </a:rPr>
              <a:t>M</a:t>
            </a:r>
            <a:r>
              <a:rPr lang="en-US" sz="1200" i="1" baseline="-25000">
                <a:solidFill>
                  <a:schemeClr val="dk1"/>
                </a:solidFill>
              </a:rPr>
              <a:t>i</a:t>
            </a:r>
            <a:r>
              <a:rPr lang="en-US" sz="1200">
                <a:solidFill>
                  <a:schemeClr val="dk1"/>
                </a:solidFill>
              </a:rPr>
              <a:t>). Each round also makes use of an additive constant </a:t>
            </a:r>
            <a:r>
              <a:rPr lang="en-US" sz="1200" i="1">
                <a:solidFill>
                  <a:schemeClr val="dk1"/>
                </a:solidFill>
              </a:rPr>
              <a:t>K</a:t>
            </a:r>
            <a:r>
              <a:rPr lang="en-US" sz="1200" i="1" baseline="-25000">
                <a:solidFill>
                  <a:schemeClr val="dk1"/>
                </a:solidFill>
              </a:rPr>
              <a:t>t</a:t>
            </a:r>
            <a:r>
              <a:rPr lang="en-US" sz="1200">
                <a:solidFill>
                  <a:schemeClr val="dk1"/>
                </a:solidFill>
              </a:rPr>
              <a:t>, where 0 ≤ </a:t>
            </a:r>
            <a:r>
              <a:rPr lang="en-US" sz="1200" i="1">
                <a:solidFill>
                  <a:schemeClr val="dk1"/>
                </a:solidFill>
              </a:rPr>
              <a:t>t</a:t>
            </a:r>
            <a:r>
              <a:rPr lang="en-US" sz="1200">
                <a:solidFill>
                  <a:schemeClr val="dk1"/>
                </a:solidFill>
              </a:rPr>
              <a:t> ≤ 79 indicates one of the 80 rounds. These words represent the first sixty-four bits of the fractional parts of the cube roots of the first eighty prime numbers. The constants provide a “randomized” set of 64-bit patterns, which should eliminate any regularities in the input data. The operations performed during a round consist of circular shifts, and primitive Boolean functions based on AND, OR, NOT, and XOR. </a:t>
            </a:r>
          </a:p>
          <a:p>
            <a:pPr lvl="0" rtl="0">
              <a:spcBef>
                <a:spcPts val="0"/>
              </a:spcBef>
              <a:buClr>
                <a:schemeClr val="dk1"/>
              </a:buClr>
              <a:buFont typeface="Arial"/>
              <a:buNone/>
            </a:pPr>
            <a:endParaRPr sz="1200">
              <a:solidFill>
                <a:schemeClr val="dk1"/>
              </a:solidFill>
            </a:endParaRPr>
          </a:p>
          <a:p>
            <a:pPr lvl="0">
              <a:spcBef>
                <a:spcPts val="0"/>
              </a:spcBef>
              <a:buClr>
                <a:schemeClr val="dk1"/>
              </a:buClr>
              <a:buSzPct val="25000"/>
              <a:buFont typeface="Arial"/>
              <a:buNone/>
            </a:pPr>
            <a:r>
              <a:rPr lang="en-US" sz="1200">
                <a:solidFill>
                  <a:schemeClr val="dk1"/>
                </a:solidFill>
              </a:rPr>
              <a:t>The output of the eightieth round is added to the input to the first round (</a:t>
            </a:r>
            <a:r>
              <a:rPr lang="en-US" sz="1200" i="1">
                <a:solidFill>
                  <a:schemeClr val="dk1"/>
                </a:solidFill>
              </a:rPr>
              <a:t>H</a:t>
            </a:r>
            <a:r>
              <a:rPr lang="en-US" sz="1200" i="1" baseline="-25000">
                <a:solidFill>
                  <a:schemeClr val="dk1"/>
                </a:solidFill>
              </a:rPr>
              <a:t>i</a:t>
            </a:r>
            <a:r>
              <a:rPr lang="en-US" sz="1200" baseline="-25000">
                <a:solidFill>
                  <a:schemeClr val="dk1"/>
                </a:solidFill>
              </a:rPr>
              <a:t>–1</a:t>
            </a:r>
            <a:r>
              <a:rPr lang="en-US" sz="1200">
                <a:solidFill>
                  <a:schemeClr val="dk1"/>
                </a:solidFill>
              </a:rPr>
              <a:t>) to produce </a:t>
            </a:r>
            <a:r>
              <a:rPr lang="en-US" sz="1200" i="1">
                <a:solidFill>
                  <a:schemeClr val="dk1"/>
                </a:solidFill>
              </a:rPr>
              <a:t>H</a:t>
            </a:r>
            <a:r>
              <a:rPr lang="en-US" sz="1200" i="1" baseline="-25000">
                <a:solidFill>
                  <a:schemeClr val="dk1"/>
                </a:solidFill>
              </a:rPr>
              <a:t>i</a:t>
            </a:r>
            <a:r>
              <a:rPr lang="en-US" sz="1200">
                <a:solidFill>
                  <a:schemeClr val="dk1"/>
                </a:solidFill>
              </a:rPr>
              <a:t>.</a:t>
            </a:r>
          </a:p>
        </p:txBody>
      </p:sp>
      <p:sp>
        <p:nvSpPr>
          <p:cNvPr id="190" name="Shape 19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 name="Shape 19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a:solidFill>
                  <a:schemeClr val="dk1"/>
                </a:solidFill>
              </a:rPr>
              <a:t>Let’s discuss the hash-code approach to message authentication.</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In recent years,</a:t>
            </a:r>
          </a:p>
          <a:p>
            <a:pPr lvl="0" rtl="0">
              <a:spcBef>
                <a:spcPts val="0"/>
              </a:spcBef>
              <a:buClr>
                <a:schemeClr val="dk1"/>
              </a:buClr>
              <a:buSzPct val="25000"/>
              <a:buFont typeface="Times New Roman"/>
              <a:buNone/>
            </a:pPr>
            <a:r>
              <a:rPr lang="en-US" sz="1200">
                <a:solidFill>
                  <a:schemeClr val="dk1"/>
                </a:solidFill>
              </a:rPr>
              <a:t>there has been increased interest in developing a MAC derived from a cryptographic</a:t>
            </a:r>
          </a:p>
          <a:p>
            <a:pPr lvl="0" rtl="0">
              <a:spcBef>
                <a:spcPts val="0"/>
              </a:spcBef>
              <a:buClr>
                <a:schemeClr val="dk1"/>
              </a:buClr>
              <a:buSzPct val="25000"/>
              <a:buFont typeface="Times New Roman"/>
              <a:buNone/>
            </a:pPr>
            <a:r>
              <a:rPr lang="en-US" sz="1200">
                <a:solidFill>
                  <a:schemeClr val="dk1"/>
                </a:solidFill>
              </a:rPr>
              <a:t>hash code, such as SHA-1. The motivations for this interest are as follows: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 Cryptographic hash functions generally execute faster in software than conventional encryption algorithms such as DES.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 Library code for cryptographic hash functions is widely available.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A hash function such as SHA-1 was not designed for use as a MAC and cannot be used directly for that purpose because it does not rely on a secret 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There have been a number of proposals for the incorporation of a secret key</a:t>
            </a:r>
          </a:p>
          <a:p>
            <a:pPr lvl="0" rtl="0">
              <a:spcBef>
                <a:spcPts val="0"/>
              </a:spcBef>
              <a:buClr>
                <a:schemeClr val="dk1"/>
              </a:buClr>
              <a:buSzPct val="25000"/>
              <a:buFont typeface="Times New Roman"/>
              <a:buNone/>
            </a:pPr>
            <a:r>
              <a:rPr lang="en-US" sz="1200">
                <a:solidFill>
                  <a:schemeClr val="dk1"/>
                </a:solidFill>
              </a:rPr>
              <a:t>into an existing hash algorithm. The approach that has received the most support</a:t>
            </a:r>
          </a:p>
          <a:p>
            <a:pPr lvl="0" rtl="0">
              <a:spcBef>
                <a:spcPts val="0"/>
              </a:spcBef>
              <a:buClr>
                <a:schemeClr val="dk1"/>
              </a:buClr>
              <a:buSzPct val="25000"/>
              <a:buFont typeface="Times New Roman"/>
              <a:buNone/>
            </a:pPr>
            <a:r>
              <a:rPr lang="en-US" sz="1200">
                <a:solidFill>
                  <a:schemeClr val="dk1"/>
                </a:solidFill>
              </a:rPr>
              <a:t>is HMAC [BELL96]. HMAC has been issued as RFC 2104, has been chosen as</a:t>
            </a:r>
          </a:p>
          <a:p>
            <a:pPr lvl="0" rtl="0">
              <a:spcBef>
                <a:spcPts val="0"/>
              </a:spcBef>
              <a:buClr>
                <a:schemeClr val="dk1"/>
              </a:buClr>
              <a:buSzPct val="25000"/>
              <a:buFont typeface="Times New Roman"/>
              <a:buNone/>
            </a:pPr>
            <a:r>
              <a:rPr lang="en-US" sz="1200">
                <a:solidFill>
                  <a:schemeClr val="dk1"/>
                </a:solidFill>
              </a:rPr>
              <a:t>the mandatory-to-implement MAC for IP Security, and is used in other Internet</a:t>
            </a:r>
          </a:p>
          <a:p>
            <a:pPr lvl="0" rtl="0">
              <a:spcBef>
                <a:spcPts val="0"/>
              </a:spcBef>
              <a:buClr>
                <a:schemeClr val="dk1"/>
              </a:buClr>
              <a:buSzPct val="25000"/>
              <a:buFont typeface="Times New Roman"/>
              <a:buNone/>
            </a:pPr>
            <a:r>
              <a:rPr lang="en-US" sz="1200">
                <a:solidFill>
                  <a:schemeClr val="dk1"/>
                </a:solidFill>
              </a:rPr>
              <a:t>protocols, such as Transport Layer Security (TLS, soon to replace Secure Sockets</a:t>
            </a:r>
          </a:p>
          <a:p>
            <a:pPr lvl="0" rtl="0">
              <a:spcBef>
                <a:spcPts val="0"/>
              </a:spcBef>
              <a:buClr>
                <a:schemeClr val="dk1"/>
              </a:buClr>
              <a:buSzPct val="25000"/>
              <a:buFont typeface="Times New Roman"/>
              <a:buNone/>
            </a:pPr>
            <a:r>
              <a:rPr lang="en-US" sz="1200">
                <a:solidFill>
                  <a:schemeClr val="dk1"/>
                </a:solidFill>
              </a:rPr>
              <a:t>Layer).</a:t>
            </a:r>
          </a:p>
          <a:p>
            <a:pPr>
              <a:spcBef>
                <a:spcPts val="0"/>
              </a:spcBef>
              <a:buNone/>
            </a:pPr>
            <a:endParaRPr/>
          </a:p>
        </p:txBody>
      </p:sp>
      <p:sp>
        <p:nvSpPr>
          <p:cNvPr id="197" name="Shape 19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This figure illustrates the overall operation of HMAC.</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In words:</a:t>
            </a:r>
          </a:p>
          <a:p>
            <a:pPr lvl="0" rtl="0">
              <a:spcBef>
                <a:spcPts val="0"/>
              </a:spcBef>
              <a:buClr>
                <a:schemeClr val="dk1"/>
              </a:buClr>
              <a:buFont typeface="Arial"/>
              <a:buNone/>
            </a:pPr>
            <a:endParaRPr sz="1200" b="1">
              <a:solidFill>
                <a:schemeClr val="dk1"/>
              </a:solidFill>
            </a:endParaRPr>
          </a:p>
          <a:p>
            <a:pPr lvl="0" rtl="0">
              <a:spcBef>
                <a:spcPts val="0"/>
              </a:spcBef>
              <a:buClr>
                <a:schemeClr val="dk1"/>
              </a:buClr>
              <a:buSzPct val="25000"/>
              <a:buFont typeface="Arial"/>
              <a:buNone/>
            </a:pPr>
            <a:r>
              <a:rPr lang="en-US" sz="1200" b="1">
                <a:solidFill>
                  <a:schemeClr val="dk1"/>
                </a:solidFill>
              </a:rPr>
              <a:t>1.</a:t>
            </a:r>
            <a:r>
              <a:rPr lang="en-US" sz="1200">
                <a:solidFill>
                  <a:schemeClr val="dk1"/>
                </a:solidFill>
              </a:rPr>
              <a:t> Append zeros to the left end of key </a:t>
            </a:r>
            <a:r>
              <a:rPr lang="en-US" sz="1200" i="1">
                <a:solidFill>
                  <a:schemeClr val="dk1"/>
                </a:solidFill>
              </a:rPr>
              <a:t>K</a:t>
            </a:r>
            <a:r>
              <a:rPr lang="en-US" sz="1200">
                <a:solidFill>
                  <a:schemeClr val="dk1"/>
                </a:solidFill>
              </a:rPr>
              <a:t> to create a </a:t>
            </a:r>
            <a:r>
              <a:rPr lang="en-US" sz="1200" i="1">
                <a:solidFill>
                  <a:schemeClr val="dk1"/>
                </a:solidFill>
              </a:rPr>
              <a:t>b</a:t>
            </a:r>
            <a:r>
              <a:rPr lang="en-US" sz="1200">
                <a:solidFill>
                  <a:schemeClr val="dk1"/>
                </a:solidFill>
              </a:rPr>
              <a:t>-bit string </a:t>
            </a:r>
            <a:r>
              <a:rPr lang="en-US" sz="1200" i="1">
                <a:solidFill>
                  <a:schemeClr val="dk1"/>
                </a:solidFill>
              </a:rPr>
              <a:t>K</a:t>
            </a:r>
            <a:r>
              <a:rPr lang="en-US" sz="1200" baseline="30000">
                <a:solidFill>
                  <a:schemeClr val="dk1"/>
                </a:solidFill>
              </a:rPr>
              <a:t>+</a:t>
            </a:r>
            <a:r>
              <a:rPr lang="en-US" sz="1200">
                <a:solidFill>
                  <a:schemeClr val="dk1"/>
                </a:solidFill>
              </a:rPr>
              <a:t> (e.g., if </a:t>
            </a:r>
            <a:r>
              <a:rPr lang="en-US" sz="1200" i="1">
                <a:solidFill>
                  <a:schemeClr val="dk1"/>
                </a:solidFill>
              </a:rPr>
              <a:t>K</a:t>
            </a:r>
            <a:r>
              <a:rPr lang="en-US" sz="1200">
                <a:solidFill>
                  <a:schemeClr val="dk1"/>
                </a:solidFill>
              </a:rPr>
              <a:t> is of length 160 bits and </a:t>
            </a:r>
            <a:r>
              <a:rPr lang="en-US" sz="1200" i="1">
                <a:solidFill>
                  <a:schemeClr val="dk1"/>
                </a:solidFill>
              </a:rPr>
              <a:t>b</a:t>
            </a:r>
            <a:r>
              <a:rPr lang="en-US" sz="1200">
                <a:solidFill>
                  <a:schemeClr val="dk1"/>
                </a:solidFill>
              </a:rPr>
              <a:t> = 512, then </a:t>
            </a:r>
            <a:r>
              <a:rPr lang="en-US" sz="1200" i="1">
                <a:solidFill>
                  <a:schemeClr val="dk1"/>
                </a:solidFill>
              </a:rPr>
              <a:t>K</a:t>
            </a:r>
            <a:r>
              <a:rPr lang="en-US" sz="1200">
                <a:solidFill>
                  <a:schemeClr val="dk1"/>
                </a:solidFill>
              </a:rPr>
              <a:t> will be  appended with 44 zero bytes 0x00).</a:t>
            </a:r>
          </a:p>
          <a:p>
            <a:pPr lvl="0" rtl="0">
              <a:spcBef>
                <a:spcPts val="0"/>
              </a:spcBef>
              <a:buClr>
                <a:schemeClr val="dk1"/>
              </a:buClr>
              <a:buFont typeface="Arial"/>
              <a:buNone/>
            </a:pPr>
            <a:endParaRPr sz="1200" b="1">
              <a:solidFill>
                <a:schemeClr val="dk1"/>
              </a:solidFill>
            </a:endParaRPr>
          </a:p>
          <a:p>
            <a:pPr lvl="0" rtl="0">
              <a:spcBef>
                <a:spcPts val="0"/>
              </a:spcBef>
              <a:buClr>
                <a:schemeClr val="dk1"/>
              </a:buClr>
              <a:buSzPct val="25000"/>
              <a:buFont typeface="Arial"/>
              <a:buNone/>
            </a:pPr>
            <a:r>
              <a:rPr lang="en-US" sz="1200" b="1">
                <a:solidFill>
                  <a:schemeClr val="dk1"/>
                </a:solidFill>
              </a:rPr>
              <a:t>2.</a:t>
            </a:r>
            <a:r>
              <a:rPr lang="en-US" sz="1200">
                <a:solidFill>
                  <a:schemeClr val="dk1"/>
                </a:solidFill>
              </a:rPr>
              <a:t> XOR (bitwise exclusive-OR) </a:t>
            </a:r>
            <a:r>
              <a:rPr lang="en-US" sz="1200" i="1">
                <a:solidFill>
                  <a:schemeClr val="dk1"/>
                </a:solidFill>
              </a:rPr>
              <a:t>K</a:t>
            </a:r>
            <a:r>
              <a:rPr lang="en-US" sz="1200" baseline="30000">
                <a:solidFill>
                  <a:schemeClr val="dk1"/>
                </a:solidFill>
              </a:rPr>
              <a:t>+</a:t>
            </a:r>
            <a:r>
              <a:rPr lang="en-US" sz="1200">
                <a:solidFill>
                  <a:schemeClr val="dk1"/>
                </a:solidFill>
              </a:rPr>
              <a:t> with ipad to produce the </a:t>
            </a:r>
            <a:r>
              <a:rPr lang="en-US" sz="1200" i="1">
                <a:solidFill>
                  <a:schemeClr val="dk1"/>
                </a:solidFill>
              </a:rPr>
              <a:t>b</a:t>
            </a:r>
            <a:r>
              <a:rPr lang="en-US" sz="1200">
                <a:solidFill>
                  <a:schemeClr val="dk1"/>
                </a:solidFill>
              </a:rPr>
              <a:t>-bit block S</a:t>
            </a:r>
            <a:r>
              <a:rPr lang="en-US" sz="1200" baseline="-25000">
                <a:solidFill>
                  <a:schemeClr val="dk1"/>
                </a:solidFill>
              </a:rPr>
              <a:t>i</a:t>
            </a:r>
            <a:r>
              <a:rPr lang="en-US" sz="1200">
                <a:solidFill>
                  <a:schemeClr val="dk1"/>
                </a:solidFill>
              </a:rPr>
              <a:t>.</a:t>
            </a:r>
          </a:p>
          <a:p>
            <a:pPr lvl="0" rtl="0">
              <a:spcBef>
                <a:spcPts val="0"/>
              </a:spcBef>
              <a:buClr>
                <a:schemeClr val="dk1"/>
              </a:buClr>
              <a:buFont typeface="Arial"/>
              <a:buNone/>
            </a:pPr>
            <a:endParaRPr sz="1200" b="1">
              <a:solidFill>
                <a:schemeClr val="dk1"/>
              </a:solidFill>
            </a:endParaRPr>
          </a:p>
          <a:p>
            <a:pPr lvl="0" rtl="0">
              <a:spcBef>
                <a:spcPts val="0"/>
              </a:spcBef>
              <a:buClr>
                <a:schemeClr val="dk1"/>
              </a:buClr>
              <a:buSzPct val="25000"/>
              <a:buFont typeface="Arial"/>
              <a:buNone/>
            </a:pPr>
            <a:r>
              <a:rPr lang="en-US" sz="1200" b="1">
                <a:solidFill>
                  <a:schemeClr val="dk1"/>
                </a:solidFill>
              </a:rPr>
              <a:t>3.</a:t>
            </a:r>
            <a:r>
              <a:rPr lang="en-US" sz="1200">
                <a:solidFill>
                  <a:schemeClr val="dk1"/>
                </a:solidFill>
              </a:rPr>
              <a:t> Append message </a:t>
            </a:r>
            <a:r>
              <a:rPr lang="en-US" sz="1200" i="1">
                <a:solidFill>
                  <a:schemeClr val="dk1"/>
                </a:solidFill>
              </a:rPr>
              <a:t>M</a:t>
            </a:r>
            <a:r>
              <a:rPr lang="en-US" sz="1200">
                <a:solidFill>
                  <a:schemeClr val="dk1"/>
                </a:solidFill>
              </a:rPr>
              <a:t> to S</a:t>
            </a:r>
            <a:r>
              <a:rPr lang="en-US" sz="1200" baseline="-25000">
                <a:solidFill>
                  <a:schemeClr val="dk1"/>
                </a:solidFill>
              </a:rPr>
              <a:t>i</a:t>
            </a:r>
            <a:r>
              <a:rPr lang="en-US" sz="1200">
                <a:solidFill>
                  <a:schemeClr val="dk1"/>
                </a:solidFill>
              </a:rPr>
              <a:t>.</a:t>
            </a:r>
          </a:p>
          <a:p>
            <a:pPr lvl="0" rtl="0">
              <a:spcBef>
                <a:spcPts val="0"/>
              </a:spcBef>
              <a:buClr>
                <a:schemeClr val="dk1"/>
              </a:buClr>
              <a:buFont typeface="Arial"/>
              <a:buNone/>
            </a:pPr>
            <a:endParaRPr sz="1200" b="1">
              <a:solidFill>
                <a:schemeClr val="dk1"/>
              </a:solidFill>
            </a:endParaRPr>
          </a:p>
          <a:p>
            <a:pPr lvl="0" rtl="0">
              <a:spcBef>
                <a:spcPts val="0"/>
              </a:spcBef>
              <a:buClr>
                <a:schemeClr val="dk1"/>
              </a:buClr>
              <a:buSzPct val="25000"/>
              <a:buFont typeface="Arial"/>
              <a:buNone/>
            </a:pPr>
            <a:r>
              <a:rPr lang="en-US" sz="1200" b="1">
                <a:solidFill>
                  <a:schemeClr val="dk1"/>
                </a:solidFill>
              </a:rPr>
              <a:t>4.</a:t>
            </a:r>
            <a:r>
              <a:rPr lang="en-US" sz="1200">
                <a:solidFill>
                  <a:schemeClr val="dk1"/>
                </a:solidFill>
              </a:rPr>
              <a:t> Apply H to the stream generated in step 3.</a:t>
            </a:r>
          </a:p>
          <a:p>
            <a:pPr lvl="0" rtl="0">
              <a:spcBef>
                <a:spcPts val="0"/>
              </a:spcBef>
              <a:buClr>
                <a:schemeClr val="dk1"/>
              </a:buClr>
              <a:buFont typeface="Arial"/>
              <a:buNone/>
            </a:pPr>
            <a:endParaRPr sz="1200" b="1">
              <a:solidFill>
                <a:schemeClr val="dk1"/>
              </a:solidFill>
            </a:endParaRPr>
          </a:p>
          <a:p>
            <a:pPr lvl="0" rtl="0">
              <a:spcBef>
                <a:spcPts val="0"/>
              </a:spcBef>
              <a:buClr>
                <a:schemeClr val="dk1"/>
              </a:buClr>
              <a:buSzPct val="25000"/>
              <a:buFont typeface="Arial"/>
              <a:buNone/>
            </a:pPr>
            <a:r>
              <a:rPr lang="en-US" sz="1200" b="1">
                <a:solidFill>
                  <a:schemeClr val="dk1"/>
                </a:solidFill>
              </a:rPr>
              <a:t>5.</a:t>
            </a:r>
            <a:r>
              <a:rPr lang="en-US" sz="1200">
                <a:solidFill>
                  <a:schemeClr val="dk1"/>
                </a:solidFill>
              </a:rPr>
              <a:t> XOR </a:t>
            </a:r>
            <a:r>
              <a:rPr lang="en-US" sz="1200" i="1">
                <a:solidFill>
                  <a:schemeClr val="dk1"/>
                </a:solidFill>
              </a:rPr>
              <a:t>K</a:t>
            </a:r>
            <a:r>
              <a:rPr lang="en-US" sz="1200" baseline="30000">
                <a:solidFill>
                  <a:schemeClr val="dk1"/>
                </a:solidFill>
              </a:rPr>
              <a:t>+</a:t>
            </a:r>
            <a:r>
              <a:rPr lang="en-US" sz="1200">
                <a:solidFill>
                  <a:schemeClr val="dk1"/>
                </a:solidFill>
              </a:rPr>
              <a:t> with opad to produce the </a:t>
            </a:r>
            <a:r>
              <a:rPr lang="en-US" sz="1200" i="1">
                <a:solidFill>
                  <a:schemeClr val="dk1"/>
                </a:solidFill>
              </a:rPr>
              <a:t>b</a:t>
            </a:r>
            <a:r>
              <a:rPr lang="en-US" sz="1200">
                <a:solidFill>
                  <a:schemeClr val="dk1"/>
                </a:solidFill>
              </a:rPr>
              <a:t>-bit block S</a:t>
            </a:r>
            <a:r>
              <a:rPr lang="en-US" sz="1200" baseline="-25000">
                <a:solidFill>
                  <a:schemeClr val="dk1"/>
                </a:solidFill>
              </a:rPr>
              <a:t>o</a:t>
            </a:r>
            <a:r>
              <a:rPr lang="en-US" sz="1200">
                <a:solidFill>
                  <a:schemeClr val="dk1"/>
                </a:solidFill>
              </a:rPr>
              <a:t>.</a:t>
            </a:r>
          </a:p>
          <a:p>
            <a:pPr lvl="0" rtl="0">
              <a:spcBef>
                <a:spcPts val="0"/>
              </a:spcBef>
              <a:buClr>
                <a:schemeClr val="dk1"/>
              </a:buClr>
              <a:buFont typeface="Arial"/>
              <a:buNone/>
            </a:pPr>
            <a:endParaRPr sz="1200" b="1">
              <a:solidFill>
                <a:schemeClr val="dk1"/>
              </a:solidFill>
            </a:endParaRPr>
          </a:p>
          <a:p>
            <a:pPr lvl="0" rtl="0">
              <a:spcBef>
                <a:spcPts val="0"/>
              </a:spcBef>
              <a:buClr>
                <a:schemeClr val="dk1"/>
              </a:buClr>
              <a:buSzPct val="25000"/>
              <a:buFont typeface="Arial"/>
              <a:buNone/>
            </a:pPr>
            <a:r>
              <a:rPr lang="en-US" sz="1200" b="1">
                <a:solidFill>
                  <a:schemeClr val="dk1"/>
                </a:solidFill>
              </a:rPr>
              <a:t>6.</a:t>
            </a:r>
            <a:r>
              <a:rPr lang="en-US" sz="1200">
                <a:solidFill>
                  <a:schemeClr val="dk1"/>
                </a:solidFill>
              </a:rPr>
              <a:t> Append the hash result from step 4 to S</a:t>
            </a:r>
            <a:r>
              <a:rPr lang="en-US" sz="1200" baseline="-25000">
                <a:solidFill>
                  <a:schemeClr val="dk1"/>
                </a:solidFill>
              </a:rPr>
              <a:t>o</a:t>
            </a:r>
            <a:r>
              <a:rPr lang="en-US" sz="1200">
                <a:solidFill>
                  <a:schemeClr val="dk1"/>
                </a:solidFill>
              </a:rPr>
              <a:t>.</a:t>
            </a:r>
          </a:p>
          <a:p>
            <a:pPr lvl="0" rtl="0">
              <a:spcBef>
                <a:spcPts val="0"/>
              </a:spcBef>
              <a:buClr>
                <a:schemeClr val="dk1"/>
              </a:buClr>
              <a:buFont typeface="Arial"/>
              <a:buNone/>
            </a:pPr>
            <a:endParaRPr sz="1200" b="1">
              <a:solidFill>
                <a:schemeClr val="dk1"/>
              </a:solidFill>
            </a:endParaRPr>
          </a:p>
          <a:p>
            <a:pPr lvl="0" rtl="0">
              <a:spcBef>
                <a:spcPts val="0"/>
              </a:spcBef>
              <a:buClr>
                <a:schemeClr val="dk1"/>
              </a:buClr>
              <a:buSzPct val="25000"/>
              <a:buFont typeface="Arial"/>
              <a:buNone/>
            </a:pPr>
            <a:r>
              <a:rPr lang="en-US" sz="1200" b="1">
                <a:solidFill>
                  <a:schemeClr val="dk1"/>
                </a:solidFill>
              </a:rPr>
              <a:t>7.</a:t>
            </a:r>
            <a:r>
              <a:rPr lang="en-US" sz="1200">
                <a:solidFill>
                  <a:schemeClr val="dk1"/>
                </a:solidFill>
              </a:rPr>
              <a:t> Apply H to the stream generated in step 6 and output the result.</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Note that the XOR with ipad results in flipping one-half of the bits of </a:t>
            </a:r>
            <a:r>
              <a:rPr lang="en-US" sz="1200" i="1">
                <a:solidFill>
                  <a:schemeClr val="dk1"/>
                </a:solidFill>
              </a:rPr>
              <a:t>K .</a:t>
            </a:r>
          </a:p>
          <a:p>
            <a:pPr lvl="0" rtl="0">
              <a:spcBef>
                <a:spcPts val="0"/>
              </a:spcBef>
              <a:buClr>
                <a:schemeClr val="dk1"/>
              </a:buClr>
              <a:buSzPct val="25000"/>
              <a:buFont typeface="Times New Roman"/>
              <a:buNone/>
            </a:pPr>
            <a:r>
              <a:rPr lang="en-US" sz="1200">
                <a:solidFill>
                  <a:schemeClr val="dk1"/>
                </a:solidFill>
              </a:rPr>
              <a:t>Similarly, the XOR with opad results in flipping one-half of the bits of </a:t>
            </a:r>
            <a:r>
              <a:rPr lang="en-US" sz="1200" i="1">
                <a:solidFill>
                  <a:schemeClr val="dk1"/>
                </a:solidFill>
              </a:rPr>
              <a:t>K , but a</a:t>
            </a:r>
          </a:p>
          <a:p>
            <a:pPr lvl="0" rtl="0">
              <a:spcBef>
                <a:spcPts val="0"/>
              </a:spcBef>
              <a:buClr>
                <a:schemeClr val="dk1"/>
              </a:buClr>
              <a:buSzPct val="25000"/>
              <a:buFont typeface="Times New Roman"/>
              <a:buNone/>
            </a:pPr>
            <a:r>
              <a:rPr lang="en-US" sz="1200">
                <a:solidFill>
                  <a:schemeClr val="dk1"/>
                </a:solidFill>
              </a:rPr>
              <a:t>different set of bits. In effect, by passing S</a:t>
            </a:r>
            <a:r>
              <a:rPr lang="en-US" sz="1200" baseline="-25000">
                <a:solidFill>
                  <a:schemeClr val="dk1"/>
                </a:solidFill>
              </a:rPr>
              <a:t> </a:t>
            </a:r>
            <a:r>
              <a:rPr lang="en-US" sz="1200" i="1" baseline="-25000">
                <a:solidFill>
                  <a:schemeClr val="dk1"/>
                </a:solidFill>
              </a:rPr>
              <a:t>i </a:t>
            </a:r>
            <a:r>
              <a:rPr lang="en-US" sz="1200" i="1">
                <a:solidFill>
                  <a:schemeClr val="dk1"/>
                </a:solidFill>
              </a:rPr>
              <a:t>and S </a:t>
            </a:r>
            <a:r>
              <a:rPr lang="en-US" sz="1200" baseline="-25000">
                <a:solidFill>
                  <a:schemeClr val="dk1"/>
                </a:solidFill>
              </a:rPr>
              <a:t>o</a:t>
            </a:r>
            <a:r>
              <a:rPr lang="en-US" sz="1200" i="1">
                <a:solidFill>
                  <a:schemeClr val="dk1"/>
                </a:solidFill>
              </a:rPr>
              <a:t> through the hash algorithm, we</a:t>
            </a:r>
          </a:p>
          <a:p>
            <a:pPr lvl="0">
              <a:spcBef>
                <a:spcPts val="0"/>
              </a:spcBef>
              <a:buClr>
                <a:schemeClr val="dk1"/>
              </a:buClr>
              <a:buSzPct val="25000"/>
              <a:buFont typeface="Times New Roman"/>
              <a:buNone/>
            </a:pPr>
            <a:r>
              <a:rPr lang="en-US" sz="1200">
                <a:solidFill>
                  <a:schemeClr val="dk1"/>
                </a:solidFill>
              </a:rPr>
              <a:t>have pseudorandomly generated two keys from </a:t>
            </a:r>
            <a:r>
              <a:rPr lang="en-US" sz="1200" i="1">
                <a:solidFill>
                  <a:schemeClr val="dk1"/>
                </a:solidFill>
              </a:rPr>
              <a:t>K</a:t>
            </a:r>
          </a:p>
        </p:txBody>
      </p:sp>
      <p:sp>
        <p:nvSpPr>
          <p:cNvPr id="205" name="Shape 20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a:solidFill>
                  <a:schemeClr val="dk1"/>
                </a:solidFill>
              </a:rPr>
              <a:t>The security of any MAC function based on an embedded hash function depends</a:t>
            </a:r>
          </a:p>
          <a:p>
            <a:pPr lvl="0" rtl="0">
              <a:spcBef>
                <a:spcPts val="0"/>
              </a:spcBef>
              <a:buClr>
                <a:schemeClr val="dk1"/>
              </a:buClr>
              <a:buSzPct val="25000"/>
              <a:buFont typeface="Times New Roman"/>
              <a:buNone/>
            </a:pPr>
            <a:r>
              <a:rPr lang="en-US" sz="1200">
                <a:solidFill>
                  <a:schemeClr val="dk1"/>
                </a:solidFill>
              </a:rPr>
              <a:t>in some way on the cryptographic strength of the underlying hash function.</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The probability of successful attack on HMAC is equivalent to one of the following attacks on the</a:t>
            </a:r>
          </a:p>
          <a:p>
            <a:pPr lvl="0" rtl="0">
              <a:spcBef>
                <a:spcPts val="0"/>
              </a:spcBef>
              <a:buClr>
                <a:schemeClr val="dk1"/>
              </a:buClr>
              <a:buSzPct val="25000"/>
              <a:buFont typeface="Times New Roman"/>
              <a:buNone/>
            </a:pPr>
            <a:r>
              <a:rPr lang="en-US" sz="1200">
                <a:solidFill>
                  <a:schemeClr val="dk1"/>
                </a:solidFill>
              </a:rPr>
              <a:t>embedded hash function:</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1. The attacker is able to compute a correct output even with an IV that is random, secret, and unknown to the attacker.</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2. The attacker finds collisions in the hash function even when the IV is random and secret.</a:t>
            </a:r>
          </a:p>
          <a:p>
            <a:pPr>
              <a:spcBef>
                <a:spcPts val="0"/>
              </a:spcBef>
              <a:buNone/>
            </a:pPr>
            <a:endParaRPr/>
          </a:p>
        </p:txBody>
      </p:sp>
      <p:sp>
        <p:nvSpPr>
          <p:cNvPr id="213" name="Shape 21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a:t>Quiz:</a:t>
            </a:r>
          </a:p>
          <a:p>
            <a:pPr rtl="0">
              <a:spcBef>
                <a:spcPts val="0"/>
              </a:spcBef>
              <a:buNone/>
            </a:pPr>
            <a:endParaRPr/>
          </a:p>
          <a:p>
            <a:pPr rtl="0">
              <a:spcBef>
                <a:spcPts val="0"/>
              </a:spcBef>
              <a:buNone/>
            </a:pPr>
            <a:r>
              <a:rPr lang="en-US"/>
              <a:t>Discuss</a:t>
            </a:r>
          </a:p>
          <a:p>
            <a:pPr rtl="0">
              <a:spcBef>
                <a:spcPts val="0"/>
              </a:spcBef>
              <a:buNone/>
            </a:pPr>
            <a:endParaRPr/>
          </a:p>
          <a:p>
            <a:pPr rtl="0">
              <a:spcBef>
                <a:spcPts val="0"/>
              </a:spcBef>
              <a:buNone/>
            </a:pPr>
            <a:r>
              <a:rPr lang="en-US"/>
              <a:t>----</a:t>
            </a:r>
          </a:p>
          <a:p>
            <a:pPr rtl="0">
              <a:spcBef>
                <a:spcPts val="0"/>
              </a:spcBef>
              <a:buNone/>
            </a:pPr>
            <a:endParaRPr/>
          </a:p>
          <a:p>
            <a:pPr rtl="0">
              <a:spcBef>
                <a:spcPts val="0"/>
              </a:spcBef>
              <a:buNone/>
            </a:pPr>
            <a:r>
              <a:rPr lang="en-US"/>
              <a:t>Solution:</a:t>
            </a:r>
          </a:p>
          <a:p>
            <a:pPr rtl="0">
              <a:spcBef>
                <a:spcPts val="0"/>
              </a:spcBef>
              <a:buNone/>
            </a:pPr>
            <a:endParaRPr/>
          </a:p>
          <a:p>
            <a:pPr>
              <a:spcBef>
                <a:spcPts val="0"/>
              </a:spcBef>
              <a:buNone/>
            </a:pPr>
            <a:r>
              <a:rPr lang="en-US"/>
              <a:t>Discuss</a:t>
            </a:r>
          </a:p>
        </p:txBody>
      </p:sp>
      <p:sp>
        <p:nvSpPr>
          <p:cNvPr id="227" name="Shape 22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6" name="Shape 23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spcAft>
                <a:spcPts val="1200"/>
              </a:spcAft>
              <a:buClr>
                <a:schemeClr val="dk1"/>
              </a:buClr>
              <a:buSzPct val="91666"/>
              <a:buFont typeface="Arial"/>
              <a:buNone/>
            </a:pPr>
            <a:r>
              <a:rPr lang="en-US" sz="1200">
                <a:solidFill>
                  <a:schemeClr val="dk1"/>
                </a:solidFill>
              </a:rPr>
              <a:t>Discuss</a:t>
            </a:r>
          </a:p>
          <a:p>
            <a:pPr lvl="0" rtl="0">
              <a:spcBef>
                <a:spcPts val="0"/>
              </a:spcBef>
              <a:spcAft>
                <a:spcPts val="1200"/>
              </a:spcAft>
              <a:buNone/>
            </a:pPr>
            <a:endParaRPr sz="1200">
              <a:solidFill>
                <a:schemeClr val="dk1"/>
              </a:solidFill>
            </a:endParaRPr>
          </a:p>
        </p:txBody>
      </p:sp>
      <p:sp>
        <p:nvSpPr>
          <p:cNvPr id="237" name="Shape 23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 name="Shape 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first three properties are requirements for the practical application of a hash</a:t>
            </a:r>
          </a:p>
          <a:p>
            <a:pPr lvl="0" rtl="0">
              <a:spcBef>
                <a:spcPts val="0"/>
              </a:spcBef>
              <a:buClr>
                <a:schemeClr val="dk1"/>
              </a:buClr>
              <a:buSzPct val="25000"/>
              <a:buFont typeface="Arial"/>
              <a:buNone/>
            </a:pPr>
            <a:r>
              <a:rPr lang="en-US" sz="1200">
                <a:solidFill>
                  <a:schemeClr val="dk1"/>
                </a:solidFill>
              </a:rPr>
              <a:t>function to message authentication.</a:t>
            </a:r>
          </a:p>
        </p:txBody>
      </p:sp>
      <p:sp>
        <p:nvSpPr>
          <p:cNvPr id="39" name="Shape 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 name="Shape 4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fourth property is the one-way property: It is easy to generate a code given a</a:t>
            </a:r>
          </a:p>
          <a:p>
            <a:pPr lvl="0" rtl="0">
              <a:spcBef>
                <a:spcPts val="0"/>
              </a:spcBef>
              <a:buClr>
                <a:schemeClr val="dk1"/>
              </a:buClr>
              <a:buSzPct val="25000"/>
              <a:buFont typeface="Arial"/>
              <a:buNone/>
            </a:pPr>
            <a:r>
              <a:rPr lang="en-US" sz="1200">
                <a:solidFill>
                  <a:schemeClr val="dk1"/>
                </a:solidFill>
              </a:rPr>
              <a:t>message, but virtually impossible to generate a message given a code. This property is</a:t>
            </a:r>
          </a:p>
          <a:p>
            <a:pPr lvl="0" rtl="0">
              <a:spcBef>
                <a:spcPts val="0"/>
              </a:spcBef>
              <a:buClr>
                <a:schemeClr val="dk1"/>
              </a:buClr>
              <a:buSzPct val="25000"/>
              <a:buFont typeface="Arial"/>
              <a:buNone/>
            </a:pPr>
            <a:r>
              <a:rPr lang="en-US" sz="1200">
                <a:solidFill>
                  <a:schemeClr val="dk1"/>
                </a:solidFill>
              </a:rPr>
              <a:t>important if the authentication technique involves the use of a secret value, that is, by hashing the message and a secret together.</a:t>
            </a:r>
          </a:p>
          <a:p>
            <a:pPr lvl="0" rtl="0">
              <a:spcBef>
                <a:spcPts val="0"/>
              </a:spcBef>
              <a:buClr>
                <a:schemeClr val="dk1"/>
              </a:buClr>
              <a:buSzPct val="25000"/>
              <a:buFont typeface="Arial"/>
              <a:buNone/>
            </a:pPr>
            <a:r>
              <a:rPr lang="en-US" sz="1200">
                <a:solidFill>
                  <a:schemeClr val="dk1"/>
                </a:solidFill>
              </a:rPr>
              <a:t>The secret value itself is not sent; however, if the hash function is not one way, an attacker</a:t>
            </a:r>
          </a:p>
          <a:p>
            <a:pPr lvl="0" rtl="0">
              <a:spcBef>
                <a:spcPts val="0"/>
              </a:spcBef>
              <a:buClr>
                <a:schemeClr val="dk1"/>
              </a:buClr>
              <a:buSzPct val="25000"/>
              <a:buFont typeface="Arial"/>
              <a:buNone/>
            </a:pPr>
            <a:r>
              <a:rPr lang="en-US" sz="1200">
                <a:solidFill>
                  <a:schemeClr val="dk1"/>
                </a:solidFill>
              </a:rPr>
              <a:t>can easily discover the secret value</a:t>
            </a:r>
            <a:r>
              <a:rPr lang="en-US" sz="1200" i="1">
                <a:solidFill>
                  <a:schemeClr val="dk1"/>
                </a:solidFill>
              </a:rPr>
              <a:t>.</a:t>
            </a:r>
          </a:p>
          <a:p>
            <a:pPr lvl="0" rtl="0">
              <a:spcBef>
                <a:spcPts val="0"/>
              </a:spcBef>
              <a:buClr>
                <a:schemeClr val="dk1"/>
              </a:buClr>
              <a:buFont typeface="Arial"/>
              <a:buNone/>
            </a:pPr>
            <a:endParaRPr sz="1200">
              <a:solidFill>
                <a:schemeClr val="dk1"/>
              </a:solidFill>
            </a:endParaRPr>
          </a:p>
          <a:p>
            <a:pPr lvl="0" rtl="0">
              <a:spcBef>
                <a:spcPts val="0"/>
              </a:spcBef>
              <a:buClr>
                <a:schemeClr val="dk1"/>
              </a:buClr>
              <a:buFont typeface="Arial"/>
              <a:buNone/>
            </a:pPr>
            <a:endParaRPr sz="1200">
              <a:solidFill>
                <a:schemeClr val="dk1"/>
              </a:solidFill>
            </a:endParaRPr>
          </a:p>
        </p:txBody>
      </p:sp>
      <p:sp>
        <p:nvSpPr>
          <p:cNvPr id="48" name="Shape 4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fifth property guarantees that it is impossible to find an alternative message with the same hash value as a given message. This prevents forgery when an encrypted hash code is used. </a:t>
            </a:r>
          </a:p>
          <a:p>
            <a:pPr lvl="0" rtl="0">
              <a:spcBef>
                <a:spcPts val="0"/>
              </a:spcBef>
              <a:buClr>
                <a:schemeClr val="dk1"/>
              </a:buClr>
              <a:buFont typeface="Arial"/>
              <a:buNone/>
            </a:pPr>
            <a:endParaRPr sz="1200">
              <a:solidFill>
                <a:schemeClr val="dk1"/>
              </a:solidFill>
            </a:endParaRPr>
          </a:p>
        </p:txBody>
      </p:sp>
      <p:sp>
        <p:nvSpPr>
          <p:cNvPr id="57" name="Shape 5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 name="Shape 6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sz="1200">
                <a:solidFill>
                  <a:schemeClr val="dk1"/>
                </a:solidFill>
              </a:rPr>
              <a:t>If this property were not true, an attacker would be capable of the following sequence:</a:t>
            </a:r>
          </a:p>
          <a:p>
            <a:pPr rtl="0">
              <a:spcBef>
                <a:spcPts val="0"/>
              </a:spcBef>
              <a:buNone/>
            </a:pPr>
            <a:endParaRPr sz="1200">
              <a:solidFill>
                <a:schemeClr val="dk1"/>
              </a:solidFill>
            </a:endParaRPr>
          </a:p>
          <a:p>
            <a:pPr rtl="0">
              <a:spcBef>
                <a:spcPts val="0"/>
              </a:spcBef>
              <a:buNone/>
            </a:pPr>
            <a:r>
              <a:rPr lang="en-US" sz="1200">
                <a:solidFill>
                  <a:schemeClr val="dk1"/>
                </a:solidFill>
              </a:rPr>
              <a:t>---</a:t>
            </a:r>
          </a:p>
          <a:p>
            <a:pPr rtl="0">
              <a:spcBef>
                <a:spcPts val="0"/>
              </a:spcBef>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First, observe or intercept a message plus its encrypted hash code; </a:t>
            </a:r>
          </a:p>
          <a:p>
            <a:pPr lvl="0" rtl="0">
              <a:spcBef>
                <a:spcPts val="0"/>
              </a:spcBef>
              <a:buClr>
                <a:schemeClr val="dk1"/>
              </a:buClr>
              <a:buSzPct val="25000"/>
              <a:buFont typeface="Arial"/>
              <a:buNone/>
            </a:pPr>
            <a:r>
              <a:rPr lang="en-US" sz="1200">
                <a:solidFill>
                  <a:schemeClr val="dk1"/>
                </a:solidFill>
              </a:rPr>
              <a:t>Second, generate an unencrypted hash code</a:t>
            </a:r>
          </a:p>
          <a:p>
            <a:pPr lvl="0" rtl="0">
              <a:spcBef>
                <a:spcPts val="0"/>
              </a:spcBef>
              <a:buClr>
                <a:schemeClr val="dk1"/>
              </a:buClr>
              <a:buSzPct val="25000"/>
              <a:buFont typeface="Arial"/>
              <a:buNone/>
            </a:pPr>
            <a:r>
              <a:rPr lang="en-US" sz="1200">
                <a:solidFill>
                  <a:schemeClr val="dk1"/>
                </a:solidFill>
              </a:rPr>
              <a:t>from the message; </a:t>
            </a:r>
          </a:p>
          <a:p>
            <a:pPr lvl="0" rtl="0">
              <a:spcBef>
                <a:spcPts val="0"/>
              </a:spcBef>
              <a:buClr>
                <a:schemeClr val="dk1"/>
              </a:buClr>
              <a:buSzPct val="25000"/>
              <a:buFont typeface="Arial"/>
              <a:buNone/>
            </a:pPr>
            <a:r>
              <a:rPr lang="en-US" sz="1200">
                <a:solidFill>
                  <a:schemeClr val="dk1"/>
                </a:solidFill>
              </a:rPr>
              <a:t>Third, generate an alternate message with the same hash code.</a:t>
            </a:r>
          </a:p>
          <a:p>
            <a:pPr lvl="0" rtl="0">
              <a:spcBef>
                <a:spcPts val="0"/>
              </a:spcBef>
              <a:buClr>
                <a:schemeClr val="dk1"/>
              </a:buClr>
              <a:buFont typeface="Arial"/>
              <a:buNone/>
            </a:pPr>
            <a:endParaRPr sz="1200">
              <a:solidFill>
                <a:schemeClr val="dk1"/>
              </a:solidFill>
            </a:endParaRPr>
          </a:p>
          <a:p>
            <a:pPr lvl="0">
              <a:spcBef>
                <a:spcPts val="0"/>
              </a:spcBef>
              <a:buClr>
                <a:schemeClr val="dk1"/>
              </a:buClr>
              <a:buSzPct val="25000"/>
              <a:buFont typeface="Arial"/>
              <a:buNone/>
            </a:pPr>
            <a:r>
              <a:rPr lang="en-US" sz="1200">
                <a:solidFill>
                  <a:schemeClr val="dk1"/>
                </a:solidFill>
              </a:rPr>
              <a:t>A hash function that satisfies the first five properties in the preceding list is referred to as a weak hash function.</a:t>
            </a:r>
          </a:p>
        </p:txBody>
      </p:sp>
      <p:sp>
        <p:nvSpPr>
          <p:cNvPr id="65" name="Shape 6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If the sixth property is also satisfied, then it</a:t>
            </a:r>
          </a:p>
          <a:p>
            <a:pPr lvl="0" rtl="0">
              <a:spcBef>
                <a:spcPts val="0"/>
              </a:spcBef>
              <a:buClr>
                <a:schemeClr val="dk1"/>
              </a:buClr>
              <a:buSzPct val="25000"/>
              <a:buFont typeface="Arial"/>
              <a:buNone/>
            </a:pPr>
            <a:r>
              <a:rPr lang="en-US" sz="1200">
                <a:solidFill>
                  <a:schemeClr val="dk1"/>
                </a:solidFill>
              </a:rPr>
              <a:t>is referred to as a strong hash function. A strong hash function protects against an attack in which one party generates a message for another party to sign. </a:t>
            </a:r>
          </a:p>
          <a:p>
            <a:pPr lvl="0" rtl="0">
              <a:spcBef>
                <a:spcPts val="0"/>
              </a:spcBef>
              <a:buClr>
                <a:schemeClr val="dk1"/>
              </a:buClr>
              <a:buFont typeface="Arial"/>
              <a:buNone/>
            </a:pPr>
            <a:endParaRPr sz="1200">
              <a:solidFill>
                <a:schemeClr val="dk1"/>
              </a:solidFill>
            </a:endParaRPr>
          </a:p>
        </p:txBody>
      </p:sp>
      <p:sp>
        <p:nvSpPr>
          <p:cNvPr id="73" name="Shape 7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9" name="Shape 7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For example, suppose Bob gets to write an IOU message, send it to Alice, and she signs it.</a:t>
            </a:r>
          </a:p>
          <a:p>
            <a:pPr lvl="0" rtl="0">
              <a:spcBef>
                <a:spcPts val="0"/>
              </a:spcBef>
              <a:buClr>
                <a:schemeClr val="dk1"/>
              </a:buClr>
              <a:buSzPct val="25000"/>
              <a:buFont typeface="Arial"/>
              <a:buNone/>
            </a:pPr>
            <a:r>
              <a:rPr lang="en-US" sz="1200">
                <a:solidFill>
                  <a:schemeClr val="dk1"/>
                </a:solidFill>
              </a:rPr>
              <a:t>Bob finds two messages with the same hash, one of which requires Alice to pay a small amount and one that requires a large payment. Alice signs the first message and Bob is then able to claim that the second message is authentic.</a:t>
            </a:r>
          </a:p>
          <a:p>
            <a:pPr lvl="0" rtl="0">
              <a:spcBef>
                <a:spcPts val="0"/>
              </a:spcBef>
              <a:buClr>
                <a:schemeClr val="dk1"/>
              </a:buClr>
              <a:buFont typeface="Arial"/>
              <a:buNone/>
            </a:pPr>
            <a:endParaRPr sz="1200">
              <a:solidFill>
                <a:schemeClr val="dk1"/>
              </a:solidFill>
            </a:endParaRPr>
          </a:p>
          <a:p>
            <a:pPr lvl="0">
              <a:spcBef>
                <a:spcPts val="0"/>
              </a:spcBef>
              <a:buClr>
                <a:schemeClr val="dk1"/>
              </a:buClr>
              <a:buSzPct val="25000"/>
              <a:buFont typeface="Arial"/>
              <a:buNone/>
            </a:pPr>
            <a:r>
              <a:rPr lang="en-US" sz="1200">
                <a:solidFill>
                  <a:schemeClr val="dk1"/>
                </a:solidFill>
              </a:rPr>
              <a:t>Of course, a hash function that is strong collision resistant is automatically weak collision resistant.</a:t>
            </a:r>
          </a:p>
        </p:txBody>
      </p:sp>
      <p:sp>
        <p:nvSpPr>
          <p:cNvPr id="80" name="Shape 8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9" name="Shape 8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sz="1200"/>
              <a:t>To understand the possible exploitation of hash functions, there are two concepts we need to discuss: the pigeonhole principle and the birthday paradox. </a:t>
            </a:r>
          </a:p>
        </p:txBody>
      </p:sp>
      <p:sp>
        <p:nvSpPr>
          <p:cNvPr id="90" name="Shape 9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3" name="Shape 13"/>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0" name="Shape 10"/>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944883" y="663066"/>
            <a:ext cx="10363200" cy="1143000"/>
          </a:xfrm>
          <a:prstGeom prst="rect">
            <a:avLst/>
          </a:prstGeom>
        </p:spPr>
        <p:txBody>
          <a:bodyPr lIns="117825" tIns="117825" rIns="117825" bIns="117825" anchor="ctr" anchorCtr="0">
            <a:noAutofit/>
          </a:bodyPr>
          <a:lstStyle/>
          <a:p>
            <a:pPr lvl="0" algn="l" rtl="0">
              <a:spcBef>
                <a:spcPts val="0"/>
              </a:spcBef>
              <a:buNone/>
            </a:pPr>
            <a:r>
              <a:rPr lang="en-US" sz="4800">
                <a:latin typeface="Questrial"/>
                <a:ea typeface="Questrial"/>
                <a:cs typeface="Questrial"/>
                <a:sym typeface="Questrial"/>
              </a:rPr>
              <a:t>Hashes</a:t>
            </a:r>
          </a:p>
        </p:txBody>
      </p:sp>
      <p:sp>
        <p:nvSpPr>
          <p:cNvPr id="16" name="Shape 16"/>
          <p:cNvSpPr txBox="1"/>
          <p:nvPr/>
        </p:nvSpPr>
        <p:spPr>
          <a:xfrm>
            <a:off x="883908" y="845640"/>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dirty="0">
                <a:solidFill>
                  <a:schemeClr val="dk1"/>
                </a:solidFill>
                <a:latin typeface="Questrial"/>
                <a:ea typeface="Questrial"/>
                <a:cs typeface="Questrial"/>
                <a:sym typeface="Questrial"/>
              </a:rPr>
              <a:t> Lesson Introduction</a:t>
            </a:r>
          </a:p>
        </p:txBody>
      </p:sp>
      <p:sp>
        <p:nvSpPr>
          <p:cNvPr id="17" name="Shape 17"/>
          <p:cNvSpPr txBox="1">
            <a:spLocks noGrp="1"/>
          </p:cNvSpPr>
          <p:nvPr>
            <p:ph type="body" idx="1"/>
          </p:nvPr>
        </p:nvSpPr>
        <p:spPr>
          <a:xfrm>
            <a:off x="833750" y="3146475"/>
            <a:ext cx="9039000" cy="18962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The birthday paradox and length of hash</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Secure hash function</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HMAC</a:t>
            </a:r>
          </a:p>
        </p:txBody>
      </p:sp>
      <p:cxnSp>
        <p:nvCxnSpPr>
          <p:cNvPr id="18" name="Shape 18"/>
          <p:cNvCxnSpPr/>
          <p:nvPr/>
        </p:nvCxnSpPr>
        <p:spPr>
          <a:xfrm>
            <a:off x="864250" y="251877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19" name="Shape 19"/>
          <p:cNvCxnSpPr/>
          <p:nvPr/>
        </p:nvCxnSpPr>
        <p:spPr>
          <a:xfrm>
            <a:off x="883900" y="5790550"/>
            <a:ext cx="101241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Hash Function Weaknesses</a:t>
            </a:r>
          </a:p>
        </p:txBody>
      </p:sp>
      <p:sp>
        <p:nvSpPr>
          <p:cNvPr id="93" name="Shape 93"/>
          <p:cNvSpPr txBox="1"/>
          <p:nvPr/>
        </p:nvSpPr>
        <p:spPr>
          <a:xfrm>
            <a:off x="6699150" y="2204600"/>
            <a:ext cx="4476300" cy="3000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chemeClr val="dk1"/>
                </a:solidFill>
                <a:latin typeface="Gloria Hallelujah"/>
                <a:ea typeface="Gloria Hallelujah"/>
                <a:cs typeface="Gloria Hallelujah"/>
                <a:sym typeface="Gloria Hallelujah"/>
              </a:rPr>
              <a:t>n = number of pigeons</a:t>
            </a:r>
          </a:p>
          <a:p>
            <a:pPr lvl="0" rtl="0">
              <a:spcBef>
                <a:spcPts val="0"/>
              </a:spcBef>
              <a:buNone/>
            </a:pPr>
            <a:r>
              <a:rPr lang="en-US" sz="3000" b="1">
                <a:solidFill>
                  <a:schemeClr val="dk1"/>
                </a:solidFill>
                <a:latin typeface="Gloria Hallelujah"/>
                <a:ea typeface="Gloria Hallelujah"/>
                <a:cs typeface="Gloria Hallelujah"/>
                <a:sym typeface="Gloria Hallelujah"/>
              </a:rPr>
              <a:t>m = number of holes</a:t>
            </a:r>
          </a:p>
          <a:p>
            <a:pPr lvl="0" rtl="0">
              <a:spcBef>
                <a:spcPts val="0"/>
              </a:spcBef>
              <a:buNone/>
            </a:pPr>
            <a:endParaRPr sz="3000">
              <a:solidFill>
                <a:schemeClr val="dk1"/>
              </a:solidFill>
              <a:latin typeface="Gloria Hallelujah"/>
              <a:ea typeface="Gloria Hallelujah"/>
              <a:cs typeface="Gloria Hallelujah"/>
              <a:sym typeface="Gloria Hallelujah"/>
            </a:endParaRPr>
          </a:p>
          <a:p>
            <a:pPr rtl="0">
              <a:spcBef>
                <a:spcPts val="0"/>
              </a:spcBef>
              <a:buNone/>
            </a:pPr>
            <a:r>
              <a:rPr lang="en-US" sz="3000" b="1">
                <a:solidFill>
                  <a:srgbClr val="6B9462"/>
                </a:solidFill>
                <a:latin typeface="Gloria Hallelujah"/>
                <a:ea typeface="Gloria Hallelujah"/>
                <a:cs typeface="Gloria Hallelujah"/>
                <a:sym typeface="Gloria Hallelujah"/>
              </a:rPr>
              <a:t>n = m </a:t>
            </a:r>
            <a:r>
              <a:rPr lang="en-US" sz="3000">
                <a:solidFill>
                  <a:schemeClr val="dk1"/>
                </a:solidFill>
                <a:latin typeface="Gloria Hallelujah"/>
                <a:ea typeface="Gloria Hallelujah"/>
                <a:cs typeface="Gloria Hallelujah"/>
                <a:sym typeface="Gloria Hallelujah"/>
              </a:rPr>
              <a:t> There is one pigeon per hole</a:t>
            </a:r>
          </a:p>
          <a:p>
            <a:pPr lvl="0" rtl="0">
              <a:spcBef>
                <a:spcPts val="0"/>
              </a:spcBef>
              <a:buNone/>
            </a:pPr>
            <a:endParaRPr sz="3000">
              <a:solidFill>
                <a:schemeClr val="dk1"/>
              </a:solidFill>
              <a:latin typeface="Gloria Hallelujah"/>
              <a:ea typeface="Gloria Hallelujah"/>
              <a:cs typeface="Gloria Hallelujah"/>
              <a:sym typeface="Gloria Hallelujah"/>
            </a:endParaRPr>
          </a:p>
          <a:p>
            <a:pPr lvl="0" rtl="0">
              <a:spcBef>
                <a:spcPts val="0"/>
              </a:spcBef>
              <a:buNone/>
            </a:pPr>
            <a:r>
              <a:rPr lang="en-US" sz="3000" b="1">
                <a:solidFill>
                  <a:srgbClr val="6B9462"/>
                </a:solidFill>
                <a:latin typeface="Gloria Hallelujah"/>
                <a:ea typeface="Gloria Hallelujah"/>
                <a:cs typeface="Gloria Hallelujah"/>
                <a:sym typeface="Gloria Hallelujah"/>
              </a:rPr>
              <a:t>n &gt; m</a:t>
            </a:r>
            <a:r>
              <a:rPr lang="en-US" sz="3000" b="1">
                <a:solidFill>
                  <a:srgbClr val="4E75A8"/>
                </a:solidFill>
                <a:latin typeface="Gloria Hallelujah"/>
                <a:ea typeface="Gloria Hallelujah"/>
                <a:cs typeface="Gloria Hallelujah"/>
                <a:sym typeface="Gloria Hallelujah"/>
              </a:rPr>
              <a:t> </a:t>
            </a:r>
            <a:r>
              <a:rPr lang="en-US" sz="3000">
                <a:solidFill>
                  <a:schemeClr val="dk1"/>
                </a:solidFill>
                <a:latin typeface="Gloria Hallelujah"/>
                <a:ea typeface="Gloria Hallelujah"/>
                <a:cs typeface="Gloria Hallelujah"/>
                <a:sym typeface="Gloria Hallelujah"/>
              </a:rPr>
              <a:t> Then at least one hole must have more than one pigeon</a:t>
            </a:r>
          </a:p>
        </p:txBody>
      </p:sp>
      <p:sp>
        <p:nvSpPr>
          <p:cNvPr id="94" name="Shape 94"/>
          <p:cNvSpPr txBox="1"/>
          <p:nvPr/>
        </p:nvSpPr>
        <p:spPr>
          <a:xfrm>
            <a:off x="1088650" y="-76200"/>
            <a:ext cx="4825800" cy="3000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4E75A8"/>
                </a:solidFill>
                <a:latin typeface="Gloria Hallelujah"/>
                <a:ea typeface="Gloria Hallelujah"/>
                <a:cs typeface="Gloria Hallelujah"/>
                <a:sym typeface="Gloria Hallelujah"/>
              </a:rPr>
              <a:t>Pigeonhole Principle</a:t>
            </a:r>
          </a:p>
        </p:txBody>
      </p:sp>
      <p:pic>
        <p:nvPicPr>
          <p:cNvPr id="95" name="Shape 95"/>
          <p:cNvPicPr preferRelativeResize="0"/>
          <p:nvPr/>
        </p:nvPicPr>
        <p:blipFill>
          <a:blip r:embed="rId3">
            <a:alphaModFix/>
          </a:blip>
          <a:stretch>
            <a:fillRect/>
          </a:stretch>
        </p:blipFill>
        <p:spPr>
          <a:xfrm>
            <a:off x="854625" y="1869125"/>
            <a:ext cx="5293851" cy="4323399"/>
          </a:xfrm>
          <a:prstGeom prst="rect">
            <a:avLst/>
          </a:prstGeom>
          <a:noFill/>
          <a:ln>
            <a:noFill/>
          </a:ln>
        </p:spPr>
      </p:pic>
    </p:spTree>
  </p:cSld>
  <p:clrMapOvr>
    <a:masterClrMapping/>
  </p:clrMapOvr>
  <p:transition xmlns:p14="http://schemas.microsoft.com/office/powerpoint/2010/mai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Hash Function Weaknesses</a:t>
            </a:r>
          </a:p>
        </p:txBody>
      </p:sp>
      <p:sp>
        <p:nvSpPr>
          <p:cNvPr id="102" name="Shape 102"/>
          <p:cNvSpPr txBox="1">
            <a:spLocks noGrp="1"/>
          </p:cNvSpPr>
          <p:nvPr>
            <p:ph type="body" idx="1"/>
          </p:nvPr>
        </p:nvSpPr>
        <p:spPr>
          <a:xfrm>
            <a:off x="812250" y="1127375"/>
            <a:ext cx="9969300" cy="4904699"/>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b="1">
                <a:solidFill>
                  <a:srgbClr val="4E75A8"/>
                </a:solidFill>
              </a:rPr>
              <a:t>The Birthday Paradox</a:t>
            </a:r>
          </a:p>
          <a:p>
            <a:pPr marL="0" lvl="0" indent="0" rtl="0">
              <a:lnSpc>
                <a:spcPct val="100000"/>
              </a:lnSpc>
              <a:spcBef>
                <a:spcPts val="0"/>
              </a:spcBef>
              <a:buNone/>
            </a:pPr>
            <a:endParaRPr>
              <a:solidFill>
                <a:schemeClr val="dk1"/>
              </a:solidFill>
            </a:endParaRPr>
          </a:p>
          <a:p>
            <a:pPr marL="0" lvl="0" indent="0" rtl="0">
              <a:lnSpc>
                <a:spcPct val="100000"/>
              </a:lnSpc>
              <a:spcBef>
                <a:spcPts val="0"/>
              </a:spcBef>
              <a:buNone/>
            </a:pPr>
            <a:r>
              <a:rPr lang="en-US">
                <a:solidFill>
                  <a:schemeClr val="dk1"/>
                </a:solidFill>
              </a:rPr>
              <a:t>How many people do you need in a room before you have a </a:t>
            </a:r>
            <a:r>
              <a:rPr lang="en-US" b="1">
                <a:solidFill>
                  <a:srgbClr val="6B9462"/>
                </a:solidFill>
              </a:rPr>
              <a:t>greater than 50% chance</a:t>
            </a:r>
            <a:r>
              <a:rPr lang="en-US">
                <a:solidFill>
                  <a:schemeClr val="dk1"/>
                </a:solidFill>
              </a:rPr>
              <a:t> that two of them will have the same birthday?</a:t>
            </a:r>
          </a:p>
          <a:p>
            <a:pPr marL="0" lvl="0" indent="0" rtl="0">
              <a:lnSpc>
                <a:spcPct val="100000"/>
              </a:lnSpc>
              <a:spcBef>
                <a:spcPts val="0"/>
              </a:spcBef>
              <a:buNone/>
            </a:pPr>
            <a:endParaRPr>
              <a:solidFill>
                <a:schemeClr val="dk1"/>
              </a:solidFill>
            </a:endParaRPr>
          </a:p>
          <a:p>
            <a:pPr marL="457200" lvl="0" indent="0" rtl="0">
              <a:lnSpc>
                <a:spcPct val="100000"/>
              </a:lnSpc>
              <a:spcBef>
                <a:spcPts val="0"/>
              </a:spcBef>
              <a:buNone/>
            </a:pPr>
            <a:r>
              <a:rPr lang="en-US" b="1">
                <a:solidFill>
                  <a:srgbClr val="6B9462"/>
                </a:solidFill>
              </a:rPr>
              <a:t>Assume 365 birthdays</a:t>
            </a:r>
            <a:r>
              <a:rPr lang="en-US">
                <a:solidFill>
                  <a:schemeClr val="dk1"/>
                </a:solidFill>
              </a:rPr>
              <a:t> (our containers)</a:t>
            </a:r>
          </a:p>
          <a:p>
            <a:pPr marL="0" lvl="0" indent="0" rtl="0">
              <a:lnSpc>
                <a:spcPct val="100000"/>
              </a:lnSpc>
              <a:spcBef>
                <a:spcPts val="0"/>
              </a:spcBef>
              <a:buNone/>
            </a:pPr>
            <a:endParaRPr>
              <a:solidFill>
                <a:schemeClr val="dk1"/>
              </a:solidFill>
            </a:endParaRPr>
          </a:p>
          <a:p>
            <a:pPr marL="0" lvl="0" indent="0" rtl="0">
              <a:lnSpc>
                <a:spcPct val="100000"/>
              </a:lnSpc>
              <a:spcBef>
                <a:spcPts val="0"/>
              </a:spcBef>
              <a:buNone/>
            </a:pPr>
            <a:r>
              <a:rPr lang="en-US">
                <a:solidFill>
                  <a:schemeClr val="dk1"/>
                </a:solidFill>
              </a:rPr>
              <a:t>% chance that two people in the room have the same birthday: </a:t>
            </a:r>
          </a:p>
          <a:p>
            <a:pPr marL="0" lvl="0" indent="0" rtl="0">
              <a:lnSpc>
                <a:spcPct val="100000"/>
              </a:lnSpc>
              <a:spcBef>
                <a:spcPts val="0"/>
              </a:spcBef>
              <a:buNone/>
            </a:pPr>
            <a:endParaRPr>
              <a:solidFill>
                <a:schemeClr val="dk1"/>
              </a:solidFill>
            </a:endParaRPr>
          </a:p>
          <a:p>
            <a:pPr marL="457200" lvl="0" indent="0" rtl="0">
              <a:lnSpc>
                <a:spcPct val="100000"/>
              </a:lnSpc>
              <a:spcBef>
                <a:spcPts val="0"/>
              </a:spcBef>
              <a:buNone/>
            </a:pPr>
            <a:r>
              <a:rPr lang="en-US" b="1">
                <a:solidFill>
                  <a:srgbClr val="4E75A8"/>
                </a:solidFill>
              </a:rPr>
              <a:t>100% requires 366 people (the pigeonhole principle)</a:t>
            </a:r>
          </a:p>
          <a:p>
            <a:pPr marL="0" lvl="0" indent="0">
              <a:lnSpc>
                <a:spcPct val="100000"/>
              </a:lnSpc>
              <a:spcBef>
                <a:spcPts val="0"/>
              </a:spcBef>
              <a:buClr>
                <a:schemeClr val="dk1"/>
              </a:buClr>
              <a:buFont typeface="Arial"/>
              <a:buNone/>
            </a:pPr>
            <a:endParaRPr/>
          </a:p>
        </p:txBody>
      </p:sp>
      <p:pic>
        <p:nvPicPr>
          <p:cNvPr id="103" name="Shape 103"/>
          <p:cNvPicPr preferRelativeResize="0"/>
          <p:nvPr/>
        </p:nvPicPr>
        <p:blipFill>
          <a:blip r:embed="rId3">
            <a:alphaModFix/>
          </a:blip>
          <a:stretch>
            <a:fillRect/>
          </a:stretch>
        </p:blipFill>
        <p:spPr>
          <a:xfrm>
            <a:off x="10138650" y="97999"/>
            <a:ext cx="1907925" cy="1931124"/>
          </a:xfrm>
          <a:prstGeom prst="rect">
            <a:avLst/>
          </a:prstGeom>
          <a:noFill/>
          <a:ln>
            <a:noFill/>
          </a:ln>
        </p:spPr>
      </p:pic>
    </p:spTree>
  </p:cSld>
  <p:clrMapOvr>
    <a:masterClrMapping/>
  </p:clrMapOvr>
  <p:transition xmlns:p14="http://schemas.microsoft.com/office/powerpoint/2010/mai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t>Hash Function Weaknesses</a:t>
            </a:r>
          </a:p>
        </p:txBody>
      </p:sp>
      <p:sp>
        <p:nvSpPr>
          <p:cNvPr id="110" name="Shape 110"/>
          <p:cNvSpPr txBox="1">
            <a:spLocks noGrp="1"/>
          </p:cNvSpPr>
          <p:nvPr>
            <p:ph type="body" idx="1"/>
          </p:nvPr>
        </p:nvSpPr>
        <p:spPr>
          <a:xfrm>
            <a:off x="914391" y="1953300"/>
            <a:ext cx="10363200" cy="4904699"/>
          </a:xfrm>
          <a:prstGeom prst="rect">
            <a:avLst/>
          </a:prstGeom>
        </p:spPr>
        <p:txBody>
          <a:bodyPr lIns="117825" tIns="117825" rIns="117825" bIns="117825" anchor="t" anchorCtr="0">
            <a:noAutofit/>
          </a:bodyPr>
          <a:lstStyle/>
          <a:p>
            <a:pPr marL="342900" lvl="0" indent="-190500" rtl="0">
              <a:lnSpc>
                <a:spcPct val="115000"/>
              </a:lnSpc>
              <a:spcBef>
                <a:spcPts val="0"/>
              </a:spcBef>
              <a:buClr>
                <a:srgbClr val="6B9462"/>
              </a:buClr>
              <a:buSzPct val="100000"/>
              <a:buFont typeface="Gloria Hallelujah"/>
            </a:pPr>
            <a:r>
              <a:rPr lang="en-US" sz="3000" b="1">
                <a:solidFill>
                  <a:srgbClr val="6B9462"/>
                </a:solidFill>
              </a:rPr>
              <a:t>Compute probability of different birthdays</a:t>
            </a:r>
          </a:p>
          <a:p>
            <a:pPr marL="342900" lvl="0" indent="-190500" rtl="0">
              <a:lnSpc>
                <a:spcPct val="115000"/>
              </a:lnSpc>
              <a:spcBef>
                <a:spcPts val="640"/>
              </a:spcBef>
              <a:buClr>
                <a:schemeClr val="dk1"/>
              </a:buClr>
              <a:buSzPct val="100000"/>
              <a:buFont typeface="Gloria Hallelujah"/>
            </a:pPr>
            <a:r>
              <a:rPr lang="en-US" sz="3000">
                <a:solidFill>
                  <a:schemeClr val="dk1"/>
                </a:solidFill>
              </a:rPr>
              <a:t>Random sample of n people (birthdays) taken from </a:t>
            </a:r>
            <a:r>
              <a:rPr lang="en-US" sz="3000" i="1">
                <a:solidFill>
                  <a:schemeClr val="dk1"/>
                </a:solidFill>
              </a:rPr>
              <a:t>k</a:t>
            </a:r>
            <a:r>
              <a:rPr lang="en-US" sz="3000">
                <a:solidFill>
                  <a:schemeClr val="dk1"/>
                </a:solidFill>
              </a:rPr>
              <a:t> (365) days</a:t>
            </a:r>
          </a:p>
          <a:p>
            <a:pPr marL="342900" lvl="0" indent="-190500" rtl="0">
              <a:lnSpc>
                <a:spcPct val="115000"/>
              </a:lnSpc>
              <a:spcBef>
                <a:spcPts val="640"/>
              </a:spcBef>
              <a:buClr>
                <a:schemeClr val="dk1"/>
              </a:buClr>
              <a:buSzPct val="100000"/>
              <a:buFont typeface="Gloria Hallelujah"/>
            </a:pPr>
            <a:r>
              <a:rPr lang="en-US" sz="3000" i="1">
                <a:solidFill>
                  <a:schemeClr val="dk1"/>
                </a:solidFill>
              </a:rPr>
              <a:t>k</a:t>
            </a:r>
            <a:r>
              <a:rPr lang="en-US" sz="3000" i="1" baseline="30000">
                <a:solidFill>
                  <a:schemeClr val="dk1"/>
                </a:solidFill>
              </a:rPr>
              <a:t>n</a:t>
            </a:r>
            <a:r>
              <a:rPr lang="en-US" sz="3000">
                <a:solidFill>
                  <a:schemeClr val="dk1"/>
                </a:solidFill>
              </a:rPr>
              <a:t> samples with replacement</a:t>
            </a:r>
          </a:p>
          <a:p>
            <a:pPr marL="342900" lvl="0" indent="-190500" rtl="0">
              <a:lnSpc>
                <a:spcPct val="115000"/>
              </a:lnSpc>
              <a:spcBef>
                <a:spcPts val="640"/>
              </a:spcBef>
              <a:buClr>
                <a:schemeClr val="dk1"/>
              </a:buClr>
              <a:buSzPct val="100000"/>
              <a:buFont typeface="Gloria Hallelujah"/>
            </a:pPr>
            <a:r>
              <a:rPr lang="en-US" sz="3000" i="1">
                <a:solidFill>
                  <a:schemeClr val="dk1"/>
                </a:solidFill>
              </a:rPr>
              <a:t>(k)</a:t>
            </a:r>
            <a:r>
              <a:rPr lang="en-US" sz="3000" i="1" baseline="-25000">
                <a:solidFill>
                  <a:schemeClr val="dk1"/>
                </a:solidFill>
              </a:rPr>
              <a:t>n</a:t>
            </a:r>
            <a:r>
              <a:rPr lang="en-US" sz="3000" i="1">
                <a:solidFill>
                  <a:schemeClr val="dk1"/>
                </a:solidFill>
              </a:rPr>
              <a:t>=k(k-1)…(k-n+1)</a:t>
            </a:r>
            <a:r>
              <a:rPr lang="en-US" sz="3000">
                <a:solidFill>
                  <a:schemeClr val="dk1"/>
                </a:solidFill>
              </a:rPr>
              <a:t> sample without replacement</a:t>
            </a:r>
          </a:p>
          <a:p>
            <a:pPr marL="342900" lvl="0" indent="-190500" rtl="0">
              <a:lnSpc>
                <a:spcPct val="115000"/>
              </a:lnSpc>
              <a:spcBef>
                <a:spcPts val="640"/>
              </a:spcBef>
              <a:buClr>
                <a:schemeClr val="dk1"/>
              </a:buClr>
              <a:buSzPct val="100000"/>
              <a:buFont typeface="Gloria Hallelujah"/>
            </a:pPr>
            <a:r>
              <a:rPr lang="en-US" sz="3000" b="1">
                <a:solidFill>
                  <a:srgbClr val="6B9462"/>
                </a:solidFill>
              </a:rPr>
              <a:t>Probability of repetition</a:t>
            </a:r>
            <a:r>
              <a:rPr lang="en-US" sz="3000">
                <a:solidFill>
                  <a:schemeClr val="dk1"/>
                </a:solidFill>
              </a:rPr>
              <a:t>:</a:t>
            </a:r>
          </a:p>
          <a:p>
            <a:pPr marL="742950" lvl="1" indent="-152400" rtl="0">
              <a:lnSpc>
                <a:spcPct val="115000"/>
              </a:lnSpc>
              <a:spcBef>
                <a:spcPts val="560"/>
              </a:spcBef>
              <a:buClr>
                <a:schemeClr val="dk1"/>
              </a:buClr>
              <a:buSzPct val="100000"/>
              <a:buFont typeface="Gloria Hallelujah"/>
            </a:pPr>
            <a:r>
              <a:rPr lang="en-US" sz="3000" i="1">
                <a:solidFill>
                  <a:schemeClr val="dk1"/>
                </a:solidFill>
              </a:rPr>
              <a:t>p = 1- (k)</a:t>
            </a:r>
            <a:r>
              <a:rPr lang="en-US" sz="3000" i="1" baseline="-25000">
                <a:solidFill>
                  <a:schemeClr val="dk1"/>
                </a:solidFill>
              </a:rPr>
              <a:t>n</a:t>
            </a:r>
            <a:r>
              <a:rPr lang="en-US" sz="3000" i="1">
                <a:solidFill>
                  <a:schemeClr val="dk1"/>
                </a:solidFill>
              </a:rPr>
              <a:t>/k</a:t>
            </a:r>
            <a:r>
              <a:rPr lang="en-US" sz="3000" i="1" baseline="30000">
                <a:solidFill>
                  <a:schemeClr val="dk1"/>
                </a:solidFill>
              </a:rPr>
              <a:t>n</a:t>
            </a:r>
            <a:r>
              <a:rPr lang="en-US" sz="3000" i="1">
                <a:solidFill>
                  <a:schemeClr val="dk1"/>
                </a:solidFill>
              </a:rPr>
              <a:t> ≈ n(n-1)/2k = 0.5 </a:t>
            </a:r>
            <a:r>
              <a:rPr lang="en-US" sz="3000">
                <a:solidFill>
                  <a:schemeClr val="dk1"/>
                </a:solidFill>
              </a:rPr>
              <a:t>if</a:t>
            </a:r>
            <a:r>
              <a:rPr lang="en-US" sz="3000" i="1">
                <a:solidFill>
                  <a:schemeClr val="dk1"/>
                </a:solidFill>
              </a:rPr>
              <a:t> n=√k</a:t>
            </a:r>
          </a:p>
          <a:p>
            <a:pPr>
              <a:lnSpc>
                <a:spcPct val="115000"/>
              </a:lnSpc>
              <a:spcBef>
                <a:spcPts val="0"/>
              </a:spcBef>
              <a:buNone/>
            </a:pPr>
            <a:endParaRPr/>
          </a:p>
        </p:txBody>
      </p:sp>
      <p:sp>
        <p:nvSpPr>
          <p:cNvPr id="111" name="Shape 111"/>
          <p:cNvSpPr txBox="1">
            <a:spLocks noGrp="1"/>
          </p:cNvSpPr>
          <p:nvPr>
            <p:ph type="body" idx="2"/>
          </p:nvPr>
        </p:nvSpPr>
        <p:spPr>
          <a:xfrm>
            <a:off x="812250" y="1079750"/>
            <a:ext cx="10363200" cy="930600"/>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b="1">
                <a:solidFill>
                  <a:srgbClr val="4E75A8"/>
                </a:solidFill>
              </a:rPr>
              <a:t>The Birthday Paradox</a:t>
            </a:r>
          </a:p>
        </p:txBody>
      </p:sp>
      <p:pic>
        <p:nvPicPr>
          <p:cNvPr id="112" name="Shape 112"/>
          <p:cNvPicPr preferRelativeResize="0"/>
          <p:nvPr/>
        </p:nvPicPr>
        <p:blipFill>
          <a:blip r:embed="rId3">
            <a:alphaModFix/>
          </a:blip>
          <a:stretch>
            <a:fillRect/>
          </a:stretch>
        </p:blipFill>
        <p:spPr>
          <a:xfrm>
            <a:off x="10138650" y="97999"/>
            <a:ext cx="1907925" cy="1931124"/>
          </a:xfrm>
          <a:prstGeom prst="rect">
            <a:avLst/>
          </a:prstGeom>
          <a:noFill/>
          <a:ln>
            <a:noFill/>
          </a:ln>
        </p:spPr>
      </p:pic>
    </p:spTree>
  </p:cSld>
  <p:clrMapOvr>
    <a:masterClrMapping/>
  </p:clrMapOvr>
  <p:transition xmlns:p14="http://schemas.microsoft.com/office/powerpoint/2010/mai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Hash Function Weaknesses</a:t>
            </a:r>
          </a:p>
        </p:txBody>
      </p:sp>
      <p:sp>
        <p:nvSpPr>
          <p:cNvPr id="119" name="Shape 119"/>
          <p:cNvSpPr txBox="1">
            <a:spLocks noGrp="1"/>
          </p:cNvSpPr>
          <p:nvPr>
            <p:ph type="body" idx="1"/>
          </p:nvPr>
        </p:nvSpPr>
        <p:spPr>
          <a:xfrm>
            <a:off x="1130850" y="2010350"/>
            <a:ext cx="9726000" cy="4904699"/>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a:solidFill>
                  <a:schemeClr val="dk1"/>
                </a:solidFill>
              </a:rPr>
              <a:t>1-(k)</a:t>
            </a:r>
            <a:r>
              <a:rPr lang="en-US" sz="3000" baseline="-25000">
                <a:solidFill>
                  <a:schemeClr val="dk1"/>
                </a:solidFill>
              </a:rPr>
              <a:t>n</a:t>
            </a:r>
            <a:r>
              <a:rPr lang="en-US" sz="3000">
                <a:solidFill>
                  <a:schemeClr val="dk1"/>
                </a:solidFill>
              </a:rPr>
              <a:t>/k</a:t>
            </a:r>
            <a:r>
              <a:rPr lang="en-US" sz="3000" baseline="30000">
                <a:solidFill>
                  <a:schemeClr val="dk1"/>
                </a:solidFill>
              </a:rPr>
              <a:t>n</a:t>
            </a:r>
            <a:r>
              <a:rPr lang="en-US" sz="3000">
                <a:solidFill>
                  <a:schemeClr val="dk1"/>
                </a:solidFill>
              </a:rPr>
              <a:t>= </a:t>
            </a:r>
            <a:r>
              <a:rPr lang="en-US" sz="3000" b="1">
                <a:solidFill>
                  <a:srgbClr val="6B9462"/>
                </a:solidFill>
              </a:rPr>
              <a:t>the probability that a pair share the same birthday </a:t>
            </a:r>
          </a:p>
          <a:p>
            <a:pPr marL="0" lvl="0" indent="0" rtl="0">
              <a:lnSpc>
                <a:spcPct val="100000"/>
              </a:lnSpc>
              <a:spcBef>
                <a:spcPts val="0"/>
              </a:spcBef>
              <a:buClr>
                <a:schemeClr val="dk1"/>
              </a:buClr>
              <a:buFont typeface="Arial"/>
              <a:buNone/>
            </a:pPr>
            <a:endParaRPr sz="3000">
              <a:solidFill>
                <a:schemeClr val="dk1"/>
              </a:solidFill>
            </a:endParaRPr>
          </a:p>
          <a:p>
            <a:pPr marL="0" lvl="0" indent="0" rtl="0">
              <a:lnSpc>
                <a:spcPct val="100000"/>
              </a:lnSpc>
              <a:spcBef>
                <a:spcPts val="0"/>
              </a:spcBef>
              <a:buClr>
                <a:schemeClr val="dk1"/>
              </a:buClr>
              <a:buSzPct val="36666"/>
              <a:buFont typeface="Arial"/>
              <a:buNone/>
            </a:pPr>
            <a:r>
              <a:rPr lang="en-US" sz="3000">
                <a:solidFill>
                  <a:schemeClr val="dk1"/>
                </a:solidFill>
              </a:rPr>
              <a:t>If k = 365, n = 19 </a:t>
            </a:r>
          </a:p>
          <a:p>
            <a:pPr marL="0" lvl="0" indent="0" rtl="0">
              <a:lnSpc>
                <a:spcPct val="100000"/>
              </a:lnSpc>
              <a:spcBef>
                <a:spcPts val="0"/>
              </a:spcBef>
              <a:buClr>
                <a:schemeClr val="dk1"/>
              </a:buClr>
              <a:buFont typeface="Arial"/>
              <a:buNone/>
            </a:pPr>
            <a:endParaRPr sz="3000">
              <a:solidFill>
                <a:schemeClr val="dk1"/>
              </a:solidFill>
            </a:endParaRPr>
          </a:p>
          <a:p>
            <a:pPr marL="0" lvl="0" indent="0" rtl="0">
              <a:lnSpc>
                <a:spcPct val="100000"/>
              </a:lnSpc>
              <a:spcBef>
                <a:spcPts val="0"/>
              </a:spcBef>
              <a:buClr>
                <a:schemeClr val="dk1"/>
              </a:buClr>
              <a:buSzPct val="36666"/>
              <a:buFont typeface="Arial"/>
              <a:buNone/>
            </a:pPr>
            <a:r>
              <a:rPr lang="en-US" sz="3000">
                <a:solidFill>
                  <a:schemeClr val="dk1"/>
                </a:solidFill>
              </a:rPr>
              <a:t>If there are</a:t>
            </a:r>
            <a:r>
              <a:rPr lang="en-US" sz="3000" b="1">
                <a:solidFill>
                  <a:srgbClr val="4E75A8"/>
                </a:solidFill>
              </a:rPr>
              <a:t> 19 people in a room</a:t>
            </a:r>
            <a:r>
              <a:rPr lang="en-US" sz="3000">
                <a:solidFill>
                  <a:schemeClr val="dk1"/>
                </a:solidFill>
              </a:rPr>
              <a:t>, there is a good chance that</a:t>
            </a:r>
            <a:r>
              <a:rPr lang="en-US" sz="3000" b="1">
                <a:solidFill>
                  <a:srgbClr val="4E75A8"/>
                </a:solidFill>
              </a:rPr>
              <a:t> two of them </a:t>
            </a:r>
            <a:r>
              <a:rPr lang="en-US" sz="3000">
                <a:solidFill>
                  <a:schemeClr val="dk1"/>
                </a:solidFill>
              </a:rPr>
              <a:t>share the same birthday!</a:t>
            </a:r>
          </a:p>
          <a:p>
            <a:pPr>
              <a:spcBef>
                <a:spcPts val="0"/>
              </a:spcBef>
              <a:buNone/>
            </a:pPr>
            <a:endParaRPr/>
          </a:p>
        </p:txBody>
      </p:sp>
      <p:sp>
        <p:nvSpPr>
          <p:cNvPr id="120" name="Shape 120"/>
          <p:cNvSpPr txBox="1">
            <a:spLocks noGrp="1"/>
          </p:cNvSpPr>
          <p:nvPr>
            <p:ph type="body" idx="2"/>
          </p:nvPr>
        </p:nvSpPr>
        <p:spPr>
          <a:xfrm>
            <a:off x="812250" y="1079750"/>
            <a:ext cx="10363200" cy="930600"/>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b="1">
                <a:solidFill>
                  <a:srgbClr val="4E75A8"/>
                </a:solidFill>
              </a:rPr>
              <a:t>The Birthday Paradox</a:t>
            </a:r>
          </a:p>
        </p:txBody>
      </p:sp>
      <p:pic>
        <p:nvPicPr>
          <p:cNvPr id="121" name="Shape 121"/>
          <p:cNvPicPr preferRelativeResize="0"/>
          <p:nvPr/>
        </p:nvPicPr>
        <p:blipFill>
          <a:blip r:embed="rId3">
            <a:alphaModFix/>
          </a:blip>
          <a:stretch>
            <a:fillRect/>
          </a:stretch>
        </p:blipFill>
        <p:spPr>
          <a:xfrm>
            <a:off x="10138650" y="97999"/>
            <a:ext cx="1907925" cy="1931124"/>
          </a:xfrm>
          <a:prstGeom prst="rect">
            <a:avLst/>
          </a:prstGeom>
          <a:noFill/>
          <a:ln>
            <a:noFill/>
          </a:ln>
        </p:spPr>
      </p:pic>
    </p:spTree>
  </p:cSld>
  <p:clrMapOvr>
    <a:masterClrMapping/>
  </p:clrMapOvr>
  <p:transition xmlns:p14="http://schemas.microsoft.com/office/powerpoint/2010/mai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Hash Function Weaknesses</a:t>
            </a:r>
          </a:p>
        </p:txBody>
      </p:sp>
      <p:sp>
        <p:nvSpPr>
          <p:cNvPr id="128" name="Shape 128"/>
          <p:cNvSpPr txBox="1">
            <a:spLocks noGrp="1"/>
          </p:cNvSpPr>
          <p:nvPr>
            <p:ph type="body" idx="1"/>
          </p:nvPr>
        </p:nvSpPr>
        <p:spPr>
          <a:xfrm>
            <a:off x="1040841" y="1219200"/>
            <a:ext cx="10363200" cy="49046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b="1">
                <a:solidFill>
                  <a:srgbClr val="4E75A8"/>
                </a:solidFill>
              </a:rPr>
              <a:t>Hash Functions: </a:t>
            </a:r>
          </a:p>
          <a:p>
            <a:pPr marL="0" lvl="0" indent="0" rtl="0">
              <a:lnSpc>
                <a:spcPct val="100000"/>
              </a:lnSpc>
              <a:spcBef>
                <a:spcPts val="0"/>
              </a:spcBef>
              <a:buClr>
                <a:schemeClr val="dk1"/>
              </a:buClr>
              <a:buFont typeface="Arial"/>
              <a:buNone/>
            </a:pPr>
            <a:endParaRPr sz="3000" b="1">
              <a:solidFill>
                <a:srgbClr val="4E75A8"/>
              </a:solidFill>
            </a:endParaRPr>
          </a:p>
          <a:p>
            <a:pPr marL="457200" lvl="0" indent="-228600" rtl="0">
              <a:lnSpc>
                <a:spcPct val="100000"/>
              </a:lnSpc>
              <a:spcBef>
                <a:spcPts val="0"/>
              </a:spcBef>
              <a:buClr>
                <a:schemeClr val="dk1"/>
              </a:buClr>
              <a:buSzPct val="100000"/>
            </a:pPr>
            <a:r>
              <a:rPr lang="en-US" sz="3000">
                <a:solidFill>
                  <a:schemeClr val="dk1"/>
                </a:solidFill>
              </a:rPr>
              <a:t>There are many more ‘pigeons’ than ‘pigeonholes’</a:t>
            </a:r>
          </a:p>
          <a:p>
            <a:pPr marL="0" lvl="0" indent="0" rtl="0">
              <a:lnSpc>
                <a:spcPct val="100000"/>
              </a:lnSpc>
              <a:spcBef>
                <a:spcPts val="0"/>
              </a:spcBef>
              <a:buNone/>
            </a:pPr>
            <a:endParaRPr sz="3000">
              <a:solidFill>
                <a:schemeClr val="dk1"/>
              </a:solidFill>
            </a:endParaRPr>
          </a:p>
          <a:p>
            <a:pPr marL="457200" lvl="0" indent="-228600" rtl="0">
              <a:lnSpc>
                <a:spcPct val="100000"/>
              </a:lnSpc>
              <a:spcBef>
                <a:spcPts val="0"/>
              </a:spcBef>
              <a:buClr>
                <a:schemeClr val="dk1"/>
              </a:buClr>
              <a:buSzPct val="100000"/>
            </a:pPr>
            <a:r>
              <a:rPr lang="en-US" sz="3000">
                <a:solidFill>
                  <a:schemeClr val="dk1"/>
                </a:solidFill>
              </a:rPr>
              <a:t>Many inputs will be mapped to the same output. That is, </a:t>
            </a:r>
            <a:r>
              <a:rPr lang="en-US" sz="3000" b="1" i="1">
                <a:solidFill>
                  <a:schemeClr val="dk1"/>
                </a:solidFill>
              </a:rPr>
              <a:t>many input messages will have the same hash. </a:t>
            </a:r>
          </a:p>
          <a:p>
            <a:pPr marL="0" lvl="0" indent="0" rtl="0">
              <a:lnSpc>
                <a:spcPct val="100000"/>
              </a:lnSpc>
              <a:spcBef>
                <a:spcPts val="0"/>
              </a:spcBef>
              <a:buClr>
                <a:schemeClr val="dk1"/>
              </a:buClr>
              <a:buFont typeface="Arial"/>
              <a:buNone/>
            </a:pPr>
            <a:endParaRPr sz="3000" b="1" i="1">
              <a:solidFill>
                <a:schemeClr val="dk1"/>
              </a:solidFill>
            </a:endParaRPr>
          </a:p>
          <a:p>
            <a:pPr marL="0" lvl="0" indent="0" rtl="0">
              <a:lnSpc>
                <a:spcPct val="100000"/>
              </a:lnSpc>
              <a:spcBef>
                <a:spcPts val="0"/>
              </a:spcBef>
              <a:buClr>
                <a:schemeClr val="dk1"/>
              </a:buClr>
              <a:buSzPct val="36666"/>
              <a:buFont typeface="Arial"/>
              <a:buNone/>
            </a:pPr>
            <a:r>
              <a:rPr lang="en-US" sz="3000" b="1">
                <a:solidFill>
                  <a:srgbClr val="6B9462"/>
                </a:solidFill>
              </a:rPr>
              <a:t>Conclusion: </a:t>
            </a:r>
            <a:r>
              <a:rPr lang="en-US" sz="3000">
                <a:solidFill>
                  <a:schemeClr val="dk1"/>
                </a:solidFill>
              </a:rPr>
              <a:t>The longer the length of the hash, the fewer collisions. </a:t>
            </a:r>
          </a:p>
          <a:p>
            <a:pPr>
              <a:spcBef>
                <a:spcPts val="0"/>
              </a:spcBef>
              <a:buNone/>
            </a:pPr>
            <a:endParaRPr/>
          </a:p>
        </p:txBody>
      </p:sp>
      <p:pic>
        <p:nvPicPr>
          <p:cNvPr id="129" name="Shape 129"/>
          <p:cNvPicPr preferRelativeResize="0"/>
          <p:nvPr/>
        </p:nvPicPr>
        <p:blipFill>
          <a:blip r:embed="rId3">
            <a:alphaModFix/>
          </a:blip>
          <a:stretch>
            <a:fillRect/>
          </a:stretch>
        </p:blipFill>
        <p:spPr>
          <a:xfrm>
            <a:off x="9829700" y="185824"/>
            <a:ext cx="2148508" cy="1578925"/>
          </a:xfrm>
          <a:prstGeom prst="rect">
            <a:avLst/>
          </a:prstGeom>
          <a:noFill/>
          <a:ln>
            <a:noFill/>
          </a:ln>
        </p:spPr>
      </p:pic>
    </p:spTree>
  </p:cSld>
  <p:clrMapOvr>
    <a:masterClrMapping/>
  </p:clrMapOvr>
  <p:transition xmlns:p14="http://schemas.microsoft.com/office/powerpoint/2010/mai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Determining Hash Length</a:t>
            </a:r>
          </a:p>
        </p:txBody>
      </p:sp>
      <p:sp>
        <p:nvSpPr>
          <p:cNvPr id="136" name="Shape 136"/>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lvl="0" rtl="0">
              <a:spcBef>
                <a:spcPts val="0"/>
              </a:spcBef>
              <a:buNone/>
            </a:pPr>
            <a:r>
              <a:rPr lang="en-US"/>
              <a:t> </a:t>
            </a:r>
          </a:p>
        </p:txBody>
      </p:sp>
      <p:pic>
        <p:nvPicPr>
          <p:cNvPr id="137" name="Shape 137"/>
          <p:cNvPicPr preferRelativeResize="0"/>
          <p:nvPr/>
        </p:nvPicPr>
        <p:blipFill>
          <a:blip r:embed="rId3">
            <a:alphaModFix/>
          </a:blip>
          <a:stretch>
            <a:fillRect/>
          </a:stretch>
        </p:blipFill>
        <p:spPr>
          <a:xfrm>
            <a:off x="1059900" y="2009125"/>
            <a:ext cx="9867900" cy="3524250"/>
          </a:xfrm>
          <a:prstGeom prst="rect">
            <a:avLst/>
          </a:prstGeom>
          <a:noFill/>
          <a:ln>
            <a:noFill/>
          </a:ln>
        </p:spPr>
      </p:pic>
    </p:spTree>
  </p:cSld>
  <p:clrMapOvr>
    <a:masterClrMapping/>
  </p:clrMapOvr>
  <p:transition xmlns:p14="http://schemas.microsoft.com/office/powerpoint/2010/mai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2892564" y="514344"/>
            <a:ext cx="3977999"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Hash Size Quiz</a:t>
            </a:r>
          </a:p>
        </p:txBody>
      </p:sp>
      <p:sp>
        <p:nvSpPr>
          <p:cNvPr id="144" name="Shape 144"/>
          <p:cNvSpPr txBox="1">
            <a:spLocks noGrp="1"/>
          </p:cNvSpPr>
          <p:nvPr>
            <p:ph type="body" idx="1"/>
          </p:nvPr>
        </p:nvSpPr>
        <p:spPr>
          <a:xfrm>
            <a:off x="1000075" y="2435200"/>
            <a:ext cx="9915899" cy="20285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If the length of hash is 128 bits, then how many messages does an attack need to search in order to find two that share the same hash?</a:t>
            </a:r>
          </a:p>
          <a:p>
            <a:pPr marL="0" lvl="0" indent="0" rtl="0">
              <a:lnSpc>
                <a:spcPct val="100000"/>
              </a:lnSpc>
              <a:spcBef>
                <a:spcPts val="560"/>
              </a:spcBef>
              <a:buNone/>
            </a:pPr>
            <a:endParaRPr sz="3000">
              <a:solidFill>
                <a:schemeClr val="dk1"/>
              </a:solidFill>
            </a:endParaRPr>
          </a:p>
          <a:p>
            <a:pPr lvl="0" rtl="0">
              <a:spcBef>
                <a:spcPts val="0"/>
              </a:spcBef>
              <a:buNone/>
            </a:pPr>
            <a:endParaRPr/>
          </a:p>
        </p:txBody>
      </p:sp>
      <p:pic>
        <p:nvPicPr>
          <p:cNvPr id="145" name="Shape 145"/>
          <p:cNvPicPr preferRelativeResize="0"/>
          <p:nvPr/>
        </p:nvPicPr>
        <p:blipFill>
          <a:blip r:embed="rId3">
            <a:alphaModFix/>
          </a:blip>
          <a:stretch>
            <a:fillRect/>
          </a:stretch>
        </p:blipFill>
        <p:spPr>
          <a:xfrm>
            <a:off x="1051521" y="551471"/>
            <a:ext cx="1617449" cy="1785496"/>
          </a:xfrm>
          <a:prstGeom prst="rect">
            <a:avLst/>
          </a:prstGeom>
          <a:noFill/>
          <a:ln>
            <a:noFill/>
          </a:ln>
        </p:spPr>
      </p:pic>
      <p:sp>
        <p:nvSpPr>
          <p:cNvPr id="146" name="Shape 146"/>
          <p:cNvSpPr txBox="1"/>
          <p:nvPr/>
        </p:nvSpPr>
        <p:spPr>
          <a:xfrm>
            <a:off x="6716250" y="5240400"/>
            <a:ext cx="824400" cy="6176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2</a:t>
            </a:r>
            <a:r>
              <a:rPr lang="en-US" sz="3000" baseline="30000">
                <a:solidFill>
                  <a:schemeClr val="dk1"/>
                </a:solidFill>
                <a:latin typeface="Gloria Hallelujah"/>
                <a:ea typeface="Gloria Hallelujah"/>
                <a:cs typeface="Gloria Hallelujah"/>
                <a:sym typeface="Gloria Hallelujah"/>
              </a:rPr>
              <a:t>64</a:t>
            </a:r>
          </a:p>
        </p:txBody>
      </p:sp>
      <p:sp>
        <p:nvSpPr>
          <p:cNvPr id="147" name="Shape 147"/>
          <p:cNvSpPr txBox="1"/>
          <p:nvPr/>
        </p:nvSpPr>
        <p:spPr>
          <a:xfrm>
            <a:off x="6717300" y="4327900"/>
            <a:ext cx="824400" cy="6176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2</a:t>
            </a:r>
            <a:r>
              <a:rPr lang="en-US" sz="3000" baseline="30000">
                <a:solidFill>
                  <a:schemeClr val="dk1"/>
                </a:solidFill>
                <a:latin typeface="Gloria Hallelujah"/>
                <a:ea typeface="Gloria Hallelujah"/>
                <a:cs typeface="Gloria Hallelujah"/>
                <a:sym typeface="Gloria Hallelujah"/>
              </a:rPr>
              <a:t>127</a:t>
            </a:r>
          </a:p>
        </p:txBody>
      </p:sp>
      <p:sp>
        <p:nvSpPr>
          <p:cNvPr id="148" name="Shape 148"/>
          <p:cNvSpPr txBox="1"/>
          <p:nvPr/>
        </p:nvSpPr>
        <p:spPr>
          <a:xfrm>
            <a:off x="3455500" y="5233875"/>
            <a:ext cx="824400" cy="6176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2</a:t>
            </a:r>
            <a:r>
              <a:rPr lang="en-US" sz="3000" baseline="30000">
                <a:solidFill>
                  <a:schemeClr val="dk1"/>
                </a:solidFill>
                <a:latin typeface="Gloria Hallelujah"/>
                <a:ea typeface="Gloria Hallelujah"/>
                <a:cs typeface="Gloria Hallelujah"/>
                <a:sym typeface="Gloria Hallelujah"/>
              </a:rPr>
              <a:t>128</a:t>
            </a:r>
          </a:p>
        </p:txBody>
      </p:sp>
      <p:sp>
        <p:nvSpPr>
          <p:cNvPr id="149" name="Shape 149"/>
          <p:cNvSpPr txBox="1"/>
          <p:nvPr/>
        </p:nvSpPr>
        <p:spPr>
          <a:xfrm>
            <a:off x="3455500" y="4321375"/>
            <a:ext cx="824400" cy="617699"/>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128</a:t>
            </a:r>
          </a:p>
        </p:txBody>
      </p:sp>
      <p:sp>
        <p:nvSpPr>
          <p:cNvPr id="150" name="Shape 150"/>
          <p:cNvSpPr/>
          <p:nvPr/>
        </p:nvSpPr>
        <p:spPr>
          <a:xfrm>
            <a:off x="5909525" y="52238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1" name="Shape 151"/>
          <p:cNvSpPr/>
          <p:nvPr/>
        </p:nvSpPr>
        <p:spPr>
          <a:xfrm>
            <a:off x="5909525" y="431139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2" name="Shape 152"/>
          <p:cNvSpPr/>
          <p:nvPr/>
        </p:nvSpPr>
        <p:spPr>
          <a:xfrm>
            <a:off x="2647725" y="521736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3" name="Shape 153"/>
          <p:cNvSpPr/>
          <p:nvPr/>
        </p:nvSpPr>
        <p:spPr>
          <a:xfrm>
            <a:off x="2647725" y="430486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4" name="Shape 154"/>
          <p:cNvSpPr txBox="1">
            <a:spLocks noGrp="1"/>
          </p:cNvSpPr>
          <p:nvPr>
            <p:ph type="body" idx="2"/>
          </p:nvPr>
        </p:nvSpPr>
        <p:spPr>
          <a:xfrm>
            <a:off x="2866500" y="1391925"/>
            <a:ext cx="10363200" cy="2028599"/>
          </a:xfrm>
          <a:prstGeom prst="rect">
            <a:avLst/>
          </a:prstGeom>
        </p:spPr>
        <p:txBody>
          <a:bodyPr lIns="117825" tIns="117825" rIns="117825" bIns="117825" anchor="t" anchorCtr="0">
            <a:noAutofit/>
          </a:bodyPr>
          <a:lstStyle/>
          <a:p>
            <a:pPr marL="0" lvl="0" indent="0" rtl="0">
              <a:spcBef>
                <a:spcPts val="0"/>
              </a:spcBef>
              <a:buNone/>
            </a:pPr>
            <a:r>
              <a:rPr lang="en-US" sz="3000" b="1">
                <a:solidFill>
                  <a:srgbClr val="4E75A8"/>
                </a:solidFill>
              </a:rPr>
              <a:t>Choose the correct answer:</a:t>
            </a:r>
          </a:p>
        </p:txBody>
      </p:sp>
    </p:spTree>
  </p:cSld>
  <p:clrMapOvr>
    <a:masterClrMapping/>
  </p:clrMapOvr>
  <p:transition xmlns:p14="http://schemas.microsoft.com/office/powerpoint/2010/mai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Shape 160"/>
          <p:cNvPicPr preferRelativeResize="0"/>
          <p:nvPr/>
        </p:nvPicPr>
        <p:blipFill>
          <a:blip r:embed="rId3">
            <a:alphaModFix/>
          </a:blip>
          <a:stretch>
            <a:fillRect/>
          </a:stretch>
        </p:blipFill>
        <p:spPr>
          <a:xfrm>
            <a:off x="3755067" y="950317"/>
            <a:ext cx="2807225" cy="912274"/>
          </a:xfrm>
          <a:prstGeom prst="rect">
            <a:avLst/>
          </a:prstGeom>
          <a:noFill/>
          <a:ln>
            <a:noFill/>
          </a:ln>
        </p:spPr>
      </p:pic>
      <p:sp>
        <p:nvSpPr>
          <p:cNvPr id="161" name="Shape 161"/>
          <p:cNvSpPr txBox="1">
            <a:spLocks noGrp="1"/>
          </p:cNvSpPr>
          <p:nvPr>
            <p:ph type="title"/>
          </p:nvPr>
        </p:nvSpPr>
        <p:spPr>
          <a:xfrm>
            <a:off x="812241" y="-139064"/>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Secure Hash Algorithm</a:t>
            </a:r>
          </a:p>
        </p:txBody>
      </p:sp>
      <p:sp>
        <p:nvSpPr>
          <p:cNvPr id="162" name="Shape 162"/>
          <p:cNvSpPr txBox="1">
            <a:spLocks noGrp="1"/>
          </p:cNvSpPr>
          <p:nvPr>
            <p:ph type="body" idx="1"/>
          </p:nvPr>
        </p:nvSpPr>
        <p:spPr>
          <a:xfrm>
            <a:off x="774150" y="1953300"/>
            <a:ext cx="10439399" cy="4904699"/>
          </a:xfrm>
          <a:prstGeom prst="rect">
            <a:avLst/>
          </a:prstGeom>
        </p:spPr>
        <p:txBody>
          <a:bodyPr lIns="117825" tIns="117825" rIns="117825" bIns="117825" anchor="t" anchorCtr="0">
            <a:noAutofit/>
          </a:bodyPr>
          <a:lstStyle/>
          <a:p>
            <a:pPr marL="342900" lvl="0" indent="-190500" rtl="0">
              <a:lnSpc>
                <a:spcPct val="115000"/>
              </a:lnSpc>
              <a:spcBef>
                <a:spcPts val="0"/>
              </a:spcBef>
              <a:buClr>
                <a:schemeClr val="dk1"/>
              </a:buClr>
              <a:buSzPct val="100000"/>
              <a:buFont typeface="Gloria Hallelujah"/>
            </a:pPr>
            <a:r>
              <a:rPr lang="en-US" sz="3000" b="1">
                <a:solidFill>
                  <a:srgbClr val="6B9462"/>
                </a:solidFill>
              </a:rPr>
              <a:t>Developed by NIST</a:t>
            </a:r>
            <a:r>
              <a:rPr lang="en-US" sz="3000">
                <a:solidFill>
                  <a:schemeClr val="dk1"/>
                </a:solidFill>
              </a:rPr>
              <a:t>, specified in the Secure Hash Standard, originally 1993</a:t>
            </a:r>
          </a:p>
          <a:p>
            <a:pPr marL="342900" lvl="0" indent="-190500" rtl="0">
              <a:lnSpc>
                <a:spcPct val="115000"/>
              </a:lnSpc>
              <a:spcBef>
                <a:spcPts val="640"/>
              </a:spcBef>
              <a:buClr>
                <a:schemeClr val="dk1"/>
              </a:buClr>
              <a:buSzPct val="100000"/>
              <a:buFont typeface="Gloria Hallelujah"/>
            </a:pPr>
            <a:r>
              <a:rPr lang="en-US" sz="3000">
                <a:solidFill>
                  <a:schemeClr val="dk1"/>
                </a:solidFill>
              </a:rPr>
              <a:t>Revised as SHA-1 in 1995</a:t>
            </a:r>
          </a:p>
          <a:p>
            <a:pPr marL="1143000" lvl="2" indent="-129539" rtl="0">
              <a:lnSpc>
                <a:spcPct val="115000"/>
              </a:lnSpc>
              <a:spcBef>
                <a:spcPts val="560"/>
              </a:spcBef>
              <a:buClr>
                <a:schemeClr val="dk1"/>
              </a:buClr>
              <a:buSzPct val="100000"/>
              <a:buFont typeface="Gloria Hallelujah"/>
            </a:pPr>
            <a:r>
              <a:rPr lang="en-US" sz="3000">
                <a:solidFill>
                  <a:schemeClr val="dk1"/>
                </a:solidFill>
              </a:rPr>
              <a:t>160 bit hash</a:t>
            </a:r>
          </a:p>
          <a:p>
            <a:pPr marL="342900" lvl="0" indent="-190500" rtl="0">
              <a:lnSpc>
                <a:spcPct val="115000"/>
              </a:lnSpc>
              <a:spcBef>
                <a:spcPts val="640"/>
              </a:spcBef>
              <a:buClr>
                <a:srgbClr val="6B9462"/>
              </a:buClr>
              <a:buSzPct val="100000"/>
              <a:buFont typeface="Gloria Hallelujah"/>
            </a:pPr>
            <a:r>
              <a:rPr lang="en-US" sz="3000" b="1">
                <a:solidFill>
                  <a:srgbClr val="6B9462"/>
                </a:solidFill>
              </a:rPr>
              <a:t>NIST specified SHA2 algorithms in 2002 </a:t>
            </a:r>
          </a:p>
          <a:p>
            <a:pPr marL="1143000" lvl="2" indent="-129539" rtl="0">
              <a:lnSpc>
                <a:spcPct val="115000"/>
              </a:lnSpc>
              <a:spcBef>
                <a:spcPts val="560"/>
              </a:spcBef>
              <a:buClr>
                <a:schemeClr val="dk1"/>
              </a:buClr>
              <a:buSzPct val="100000"/>
              <a:buFont typeface="Gloria Hallelujah"/>
            </a:pPr>
            <a:r>
              <a:rPr lang="en-US" sz="3000">
                <a:solidFill>
                  <a:schemeClr val="dk1"/>
                </a:solidFill>
              </a:rPr>
              <a:t>Hash value lengths of 256, 384, and 512</a:t>
            </a:r>
          </a:p>
          <a:p>
            <a:pPr marL="1143000" lvl="2" indent="-129539" rtl="0">
              <a:lnSpc>
                <a:spcPct val="115000"/>
              </a:lnSpc>
              <a:spcBef>
                <a:spcPts val="560"/>
              </a:spcBef>
              <a:buClr>
                <a:schemeClr val="dk1"/>
              </a:buClr>
              <a:buSzPct val="100000"/>
              <a:buFont typeface="Gloria Hallelujah"/>
            </a:pPr>
            <a:r>
              <a:rPr lang="en-US" sz="3000">
                <a:solidFill>
                  <a:schemeClr val="dk1"/>
                </a:solidFill>
              </a:rPr>
              <a:t>Similar to SHA-1</a:t>
            </a:r>
          </a:p>
          <a:p>
            <a:pPr lvl="0" rtl="0">
              <a:lnSpc>
                <a:spcPct val="115000"/>
              </a:lnSpc>
              <a:spcBef>
                <a:spcPts val="0"/>
              </a:spcBef>
              <a:buNone/>
            </a:pPr>
            <a:endParaRPr sz="3000"/>
          </a:p>
        </p:txBody>
      </p:sp>
    </p:spTree>
  </p:cSld>
  <p:clrMapOvr>
    <a:masterClrMapping/>
  </p:clrMapOvr>
  <p:transition xmlns:p14="http://schemas.microsoft.com/office/powerpoint/2010/mai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812241" y="61480"/>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Comparison of SHA Parameters</a:t>
            </a:r>
          </a:p>
        </p:txBody>
      </p:sp>
      <p:sp>
        <p:nvSpPr>
          <p:cNvPr id="169" name="Shape 169"/>
          <p:cNvSpPr txBox="1">
            <a:spLocks noGrp="1"/>
          </p:cNvSpPr>
          <p:nvPr>
            <p:ph type="body" idx="1"/>
          </p:nvPr>
        </p:nvSpPr>
        <p:spPr>
          <a:xfrm>
            <a:off x="812242" y="1371600"/>
            <a:ext cx="1629899" cy="542999"/>
          </a:xfrm>
          <a:prstGeom prst="rect">
            <a:avLst/>
          </a:prstGeom>
        </p:spPr>
        <p:txBody>
          <a:bodyPr lIns="117825" tIns="117825" rIns="117825" bIns="117825" anchor="t" anchorCtr="0">
            <a:noAutofit/>
          </a:bodyPr>
          <a:lstStyle/>
          <a:p>
            <a:pPr rtl="0">
              <a:spcBef>
                <a:spcPts val="0"/>
              </a:spcBef>
              <a:buNone/>
            </a:pPr>
            <a:r>
              <a:rPr lang="en-US"/>
              <a:t> </a:t>
            </a:r>
          </a:p>
          <a:p>
            <a:pPr lvl="0" rtl="0">
              <a:spcBef>
                <a:spcPts val="0"/>
              </a:spcBef>
              <a:buNone/>
            </a:pPr>
            <a:endParaRPr/>
          </a:p>
        </p:txBody>
      </p:sp>
      <p:pic>
        <p:nvPicPr>
          <p:cNvPr id="170" name="Shape 170"/>
          <p:cNvPicPr preferRelativeResize="0"/>
          <p:nvPr/>
        </p:nvPicPr>
        <p:blipFill>
          <a:blip r:embed="rId3">
            <a:alphaModFix/>
          </a:blip>
          <a:stretch>
            <a:fillRect/>
          </a:stretch>
        </p:blipFill>
        <p:spPr>
          <a:xfrm>
            <a:off x="688412" y="1268912"/>
            <a:ext cx="10487025" cy="4676775"/>
          </a:xfrm>
          <a:prstGeom prst="rect">
            <a:avLst/>
          </a:prstGeom>
          <a:noFill/>
          <a:ln>
            <a:noFill/>
          </a:ln>
        </p:spPr>
      </p:pic>
    </p:spTree>
  </p:cSld>
  <p:clrMapOvr>
    <a:masterClrMapping/>
  </p:clrMapOvr>
  <p:transition xmlns:p14="http://schemas.microsoft.com/office/powerpoint/2010/mai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812241" y="28056"/>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Message Processing</a:t>
            </a:r>
          </a:p>
        </p:txBody>
      </p:sp>
      <p:sp>
        <p:nvSpPr>
          <p:cNvPr id="177" name="Shape 177"/>
          <p:cNvSpPr txBox="1">
            <a:spLocks noGrp="1"/>
          </p:cNvSpPr>
          <p:nvPr>
            <p:ph type="body" idx="1"/>
          </p:nvPr>
        </p:nvSpPr>
        <p:spPr>
          <a:xfrm>
            <a:off x="10858192" y="6161750"/>
            <a:ext cx="317400" cy="114599"/>
          </a:xfrm>
          <a:prstGeom prst="rect">
            <a:avLst/>
          </a:prstGeom>
        </p:spPr>
        <p:txBody>
          <a:bodyPr lIns="117825" tIns="117825" rIns="117825" bIns="117825" anchor="t" anchorCtr="0">
            <a:noAutofit/>
          </a:bodyPr>
          <a:lstStyle/>
          <a:p>
            <a:pPr rtl="0">
              <a:spcBef>
                <a:spcPts val="0"/>
              </a:spcBef>
              <a:buNone/>
            </a:pPr>
            <a:r>
              <a:rPr lang="en-US"/>
              <a:t> </a:t>
            </a:r>
          </a:p>
          <a:p>
            <a:pPr lvl="0" rtl="0">
              <a:spcBef>
                <a:spcPts val="0"/>
              </a:spcBef>
              <a:buNone/>
            </a:pPr>
            <a:endParaRPr/>
          </a:p>
        </p:txBody>
      </p:sp>
      <p:pic>
        <p:nvPicPr>
          <p:cNvPr id="178" name="Shape 178"/>
          <p:cNvPicPr preferRelativeResize="0"/>
          <p:nvPr/>
        </p:nvPicPr>
        <p:blipFill>
          <a:blip r:embed="rId3">
            <a:alphaModFix/>
          </a:blip>
          <a:stretch>
            <a:fillRect/>
          </a:stretch>
        </p:blipFill>
        <p:spPr>
          <a:xfrm>
            <a:off x="604775" y="1273575"/>
            <a:ext cx="10058400" cy="5200650"/>
          </a:xfrm>
          <a:prstGeom prst="rect">
            <a:avLst/>
          </a:prstGeom>
          <a:noFill/>
          <a:ln>
            <a:noFill/>
          </a:ln>
        </p:spPr>
      </p:pic>
    </p:spTree>
  </p:cSld>
  <p:clrMapOvr>
    <a:masterClrMapping/>
  </p:clrMapOvr>
  <p:transition xmlns:p14="http://schemas.microsoft.com/office/powerpoint/2010/mai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812241" y="-121266"/>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Hash Functions</a:t>
            </a:r>
          </a:p>
        </p:txBody>
      </p:sp>
      <p:sp>
        <p:nvSpPr>
          <p:cNvPr id="26" name="Shape 26"/>
          <p:cNvSpPr txBox="1">
            <a:spLocks noGrp="1"/>
          </p:cNvSpPr>
          <p:nvPr>
            <p:ph type="body" idx="1"/>
          </p:nvPr>
        </p:nvSpPr>
        <p:spPr>
          <a:xfrm>
            <a:off x="812250" y="980475"/>
            <a:ext cx="10569000" cy="4904699"/>
          </a:xfrm>
          <a:prstGeom prst="rect">
            <a:avLst/>
          </a:prstGeom>
        </p:spPr>
        <p:txBody>
          <a:bodyPr lIns="117825" tIns="117825" rIns="117825" bIns="117825" anchor="t" anchorCtr="0">
            <a:noAutofit/>
          </a:bodyPr>
          <a:lstStyle/>
          <a:p>
            <a:pPr marL="342900" lvl="0" indent="-200025" rtl="0">
              <a:lnSpc>
                <a:spcPct val="80000"/>
              </a:lnSpc>
              <a:spcBef>
                <a:spcPts val="0"/>
              </a:spcBef>
              <a:buClr>
                <a:srgbClr val="000000"/>
              </a:buClr>
              <a:buSzPct val="100000"/>
              <a:buFont typeface="Gloria Hallelujah"/>
            </a:pPr>
            <a:r>
              <a:rPr lang="en-US" dirty="0"/>
              <a:t>Compute message digest of data of any size</a:t>
            </a:r>
          </a:p>
          <a:p>
            <a:pPr marL="342900" lvl="0" indent="-200025" rtl="0">
              <a:lnSpc>
                <a:spcPct val="80000"/>
              </a:lnSpc>
              <a:spcBef>
                <a:spcPts val="600"/>
              </a:spcBef>
              <a:buClr>
                <a:srgbClr val="000000"/>
              </a:buClr>
              <a:buSzPct val="100000"/>
              <a:buFont typeface="Gloria Hallelujah"/>
            </a:pPr>
            <a:r>
              <a:rPr lang="en-US" dirty="0"/>
              <a:t>Fixed length output: 128-512 bits</a:t>
            </a:r>
          </a:p>
          <a:p>
            <a:pPr marL="342900" lvl="0" indent="-200025" rtl="0">
              <a:lnSpc>
                <a:spcPct val="80000"/>
              </a:lnSpc>
              <a:spcBef>
                <a:spcPts val="600"/>
              </a:spcBef>
              <a:buClr>
                <a:srgbClr val="000000"/>
              </a:buClr>
              <a:buSzPct val="100000"/>
              <a:buFont typeface="Gloria Hallelujah"/>
            </a:pPr>
            <a:r>
              <a:rPr lang="en-US" dirty="0"/>
              <a:t>Easy to compute </a:t>
            </a:r>
            <a:r>
              <a:rPr lang="en-US" i="1" dirty="0"/>
              <a:t>H</a:t>
            </a:r>
            <a:r>
              <a:rPr lang="en-US" dirty="0"/>
              <a:t>(</a:t>
            </a:r>
            <a:r>
              <a:rPr lang="en-US" i="1" dirty="0"/>
              <a:t>m</a:t>
            </a:r>
            <a:r>
              <a:rPr lang="en-US" dirty="0"/>
              <a:t>) </a:t>
            </a:r>
          </a:p>
          <a:p>
            <a:pPr marL="342900" lvl="0" indent="-200025" rtl="0">
              <a:lnSpc>
                <a:spcPct val="80000"/>
              </a:lnSpc>
              <a:spcBef>
                <a:spcPts val="600"/>
              </a:spcBef>
              <a:buClr>
                <a:srgbClr val="000000"/>
              </a:buClr>
              <a:buSzPct val="100000"/>
              <a:buFont typeface="Gloria Hallelujah"/>
            </a:pPr>
            <a:r>
              <a:rPr lang="en-US" dirty="0"/>
              <a:t>Given </a:t>
            </a:r>
            <a:r>
              <a:rPr lang="en-US" i="1" dirty="0"/>
              <a:t>H</a:t>
            </a:r>
            <a:r>
              <a:rPr lang="en-US" dirty="0"/>
              <a:t>(</a:t>
            </a:r>
            <a:r>
              <a:rPr lang="en-US" i="1" dirty="0"/>
              <a:t>m</a:t>
            </a:r>
            <a:r>
              <a:rPr lang="en-US" dirty="0"/>
              <a:t>), no easy way to find </a:t>
            </a:r>
            <a:r>
              <a:rPr lang="en-US" i="1" dirty="0"/>
              <a:t>m</a:t>
            </a:r>
          </a:p>
          <a:p>
            <a:pPr marL="742950" lvl="1" indent="-161925" rtl="0">
              <a:lnSpc>
                <a:spcPct val="80000"/>
              </a:lnSpc>
              <a:spcBef>
                <a:spcPts val="520"/>
              </a:spcBef>
              <a:buClr>
                <a:srgbClr val="000000"/>
              </a:buClr>
              <a:buSzPct val="100000"/>
              <a:buFont typeface="Gloria Hallelujah"/>
            </a:pPr>
            <a:r>
              <a:rPr lang="en-US" i="1" dirty="0"/>
              <a:t>One-way function</a:t>
            </a:r>
          </a:p>
          <a:p>
            <a:pPr marL="342900" lvl="0" indent="-200025" rtl="0">
              <a:lnSpc>
                <a:spcPct val="80000"/>
              </a:lnSpc>
              <a:spcBef>
                <a:spcPts val="600"/>
              </a:spcBef>
              <a:buClr>
                <a:srgbClr val="000000"/>
              </a:buClr>
              <a:buSzPct val="100000"/>
              <a:buFont typeface="Gloria Hallelujah"/>
            </a:pPr>
            <a:r>
              <a:rPr lang="en-US" dirty="0"/>
              <a:t>Given </a:t>
            </a:r>
            <a:r>
              <a:rPr lang="en-US" i="1" dirty="0"/>
              <a:t>m</a:t>
            </a:r>
            <a:r>
              <a:rPr lang="en-US" baseline="-25000" dirty="0"/>
              <a:t>1</a:t>
            </a:r>
            <a:r>
              <a:rPr lang="en-US" dirty="0"/>
              <a:t>, it is computationally infeasible to find </a:t>
            </a:r>
            <a:r>
              <a:rPr lang="en-US" i="1" dirty="0"/>
              <a:t>m</a:t>
            </a:r>
            <a:r>
              <a:rPr lang="en-US" baseline="-25000" dirty="0"/>
              <a:t>2</a:t>
            </a:r>
            <a:r>
              <a:rPr lang="en-US" dirty="0"/>
              <a:t>≠</a:t>
            </a:r>
            <a:r>
              <a:rPr lang="en-US" i="1" dirty="0"/>
              <a:t>m</a:t>
            </a:r>
            <a:r>
              <a:rPr lang="en-US" baseline="-25000" dirty="0"/>
              <a:t>1</a:t>
            </a:r>
            <a:r>
              <a:rPr lang="en-US" dirty="0"/>
              <a:t> </a:t>
            </a:r>
            <a:r>
              <a:rPr lang="en-US" dirty="0" err="1"/>
              <a:t>s.t.</a:t>
            </a:r>
            <a:r>
              <a:rPr lang="en-US" dirty="0"/>
              <a:t> </a:t>
            </a:r>
            <a:r>
              <a:rPr lang="en-US" i="1" dirty="0"/>
              <a:t>H</a:t>
            </a:r>
            <a:r>
              <a:rPr lang="en-US" dirty="0"/>
              <a:t>(</a:t>
            </a:r>
            <a:r>
              <a:rPr lang="en-US" i="1" dirty="0"/>
              <a:t>m</a:t>
            </a:r>
            <a:r>
              <a:rPr lang="en-US" baseline="-25000" dirty="0"/>
              <a:t>2</a:t>
            </a:r>
            <a:r>
              <a:rPr lang="en-US" dirty="0"/>
              <a:t>) = </a:t>
            </a:r>
            <a:r>
              <a:rPr lang="en-US" i="1" dirty="0"/>
              <a:t>H</a:t>
            </a:r>
            <a:r>
              <a:rPr lang="en-US" dirty="0"/>
              <a:t>(</a:t>
            </a:r>
            <a:r>
              <a:rPr lang="en-US" i="1" dirty="0"/>
              <a:t>m</a:t>
            </a:r>
            <a:r>
              <a:rPr lang="en-US" baseline="-25000" dirty="0"/>
              <a:t>1</a:t>
            </a:r>
            <a:r>
              <a:rPr lang="en-US" dirty="0"/>
              <a:t>)</a:t>
            </a:r>
          </a:p>
          <a:p>
            <a:pPr marL="742950" lvl="1" indent="-161925" rtl="0">
              <a:lnSpc>
                <a:spcPct val="80000"/>
              </a:lnSpc>
              <a:spcBef>
                <a:spcPts val="520"/>
              </a:spcBef>
              <a:buClr>
                <a:srgbClr val="000000"/>
              </a:buClr>
              <a:buSzPct val="100000"/>
              <a:buFont typeface="Gloria Hallelujah"/>
            </a:pPr>
            <a:r>
              <a:rPr lang="en-US" dirty="0"/>
              <a:t>Weak collision resistant</a:t>
            </a:r>
          </a:p>
          <a:p>
            <a:pPr marL="342900" lvl="0" indent="-200025" rtl="0">
              <a:lnSpc>
                <a:spcPct val="80000"/>
              </a:lnSpc>
              <a:spcBef>
                <a:spcPts val="600"/>
              </a:spcBef>
              <a:buClr>
                <a:srgbClr val="000000"/>
              </a:buClr>
              <a:buSzPct val="100000"/>
              <a:buFont typeface="Gloria Hallelujah"/>
            </a:pPr>
            <a:r>
              <a:rPr lang="en-US" dirty="0"/>
              <a:t>Computationally infeasible to find </a:t>
            </a:r>
            <a:r>
              <a:rPr lang="en-US" i="1" dirty="0"/>
              <a:t>m</a:t>
            </a:r>
            <a:r>
              <a:rPr lang="en-US" baseline="-25000" dirty="0"/>
              <a:t>1</a:t>
            </a:r>
            <a:r>
              <a:rPr lang="en-US" dirty="0"/>
              <a:t>≠</a:t>
            </a:r>
            <a:r>
              <a:rPr lang="en-US" i="1" dirty="0"/>
              <a:t>m</a:t>
            </a:r>
            <a:r>
              <a:rPr lang="en-US" baseline="-25000" dirty="0"/>
              <a:t>2</a:t>
            </a:r>
            <a:r>
              <a:rPr lang="en-US" i="1" dirty="0"/>
              <a:t> </a:t>
            </a:r>
            <a:r>
              <a:rPr lang="en-US" dirty="0" err="1"/>
              <a:t>s.t.</a:t>
            </a:r>
            <a:r>
              <a:rPr lang="en-US" dirty="0"/>
              <a:t> </a:t>
            </a:r>
            <a:r>
              <a:rPr lang="en-US" i="1" dirty="0"/>
              <a:t>H</a:t>
            </a:r>
            <a:r>
              <a:rPr lang="en-US" dirty="0"/>
              <a:t>(</a:t>
            </a:r>
            <a:r>
              <a:rPr lang="en-US" i="1" dirty="0"/>
              <a:t>m</a:t>
            </a:r>
            <a:r>
              <a:rPr lang="en-US" baseline="-25000" dirty="0"/>
              <a:t>1</a:t>
            </a:r>
            <a:r>
              <a:rPr lang="en-US" dirty="0"/>
              <a:t>) = </a:t>
            </a:r>
            <a:r>
              <a:rPr lang="en-US" i="1" dirty="0"/>
              <a:t>H</a:t>
            </a:r>
            <a:r>
              <a:rPr lang="en-US" dirty="0"/>
              <a:t>(</a:t>
            </a:r>
            <a:r>
              <a:rPr lang="en-US" i="1" dirty="0"/>
              <a:t>m</a:t>
            </a:r>
            <a:r>
              <a:rPr lang="en-US" baseline="-25000" dirty="0"/>
              <a:t>2</a:t>
            </a:r>
            <a:r>
              <a:rPr lang="en-US" dirty="0"/>
              <a:t>)</a:t>
            </a:r>
          </a:p>
          <a:p>
            <a:pPr marL="742950" lvl="1" indent="-161925" rtl="0">
              <a:lnSpc>
                <a:spcPct val="80000"/>
              </a:lnSpc>
              <a:spcBef>
                <a:spcPts val="520"/>
              </a:spcBef>
              <a:buClr>
                <a:srgbClr val="000000"/>
              </a:buClr>
              <a:buSzPct val="100000"/>
              <a:buFont typeface="Gloria Hallelujah"/>
            </a:pPr>
            <a:r>
              <a:rPr lang="en-US" dirty="0"/>
              <a:t>Strong collision resistant</a:t>
            </a:r>
          </a:p>
          <a:p>
            <a:pPr>
              <a:spcBef>
                <a:spcPts val="0"/>
              </a:spcBef>
              <a:buNone/>
            </a:pPr>
            <a:endParaRPr dirty="0"/>
          </a:p>
        </p:txBody>
      </p:sp>
    </p:spTree>
  </p:cSld>
  <p:clrMapOvr>
    <a:masterClrMapping/>
  </p:clrMapOvr>
  <p:transition xmlns:p14="http://schemas.microsoft.com/office/powerpoint/2010/mai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Message Processing</a:t>
            </a:r>
          </a:p>
        </p:txBody>
      </p:sp>
      <p:sp>
        <p:nvSpPr>
          <p:cNvPr id="185" name="Shape 185"/>
          <p:cNvSpPr txBox="1">
            <a:spLocks noGrp="1"/>
          </p:cNvSpPr>
          <p:nvPr>
            <p:ph type="body" idx="1"/>
          </p:nvPr>
        </p:nvSpPr>
        <p:spPr>
          <a:xfrm>
            <a:off x="11741143" y="6199325"/>
            <a:ext cx="2515200" cy="884700"/>
          </a:xfrm>
          <a:prstGeom prst="rect">
            <a:avLst/>
          </a:prstGeom>
        </p:spPr>
        <p:txBody>
          <a:bodyPr lIns="117825" tIns="117825" rIns="117825" bIns="117825" anchor="t" anchorCtr="0">
            <a:noAutofit/>
          </a:bodyPr>
          <a:lstStyle/>
          <a:p>
            <a:pPr rtl="0">
              <a:spcBef>
                <a:spcPts val="0"/>
              </a:spcBef>
              <a:buNone/>
            </a:pPr>
            <a:r>
              <a:rPr lang="en-US"/>
              <a:t> </a:t>
            </a:r>
          </a:p>
          <a:p>
            <a:pPr>
              <a:spcBef>
                <a:spcPts val="0"/>
              </a:spcBef>
              <a:buNone/>
            </a:pPr>
            <a:endParaRPr/>
          </a:p>
        </p:txBody>
      </p:sp>
      <p:pic>
        <p:nvPicPr>
          <p:cNvPr id="186" name="Shape 186"/>
          <p:cNvPicPr preferRelativeResize="0"/>
          <p:nvPr/>
        </p:nvPicPr>
        <p:blipFill>
          <a:blip r:embed="rId3">
            <a:alphaModFix/>
          </a:blip>
          <a:stretch>
            <a:fillRect/>
          </a:stretch>
        </p:blipFill>
        <p:spPr>
          <a:xfrm>
            <a:off x="778012" y="1277362"/>
            <a:ext cx="9591675" cy="5210175"/>
          </a:xfrm>
          <a:prstGeom prst="rect">
            <a:avLst/>
          </a:prstGeom>
          <a:noFill/>
          <a:ln>
            <a:noFill/>
          </a:ln>
        </p:spPr>
      </p:pic>
    </p:spTree>
  </p:cSld>
  <p:clrMapOvr>
    <a:masterClrMapping/>
  </p:clrMapOvr>
  <p:transition xmlns:p14="http://schemas.microsoft.com/office/powerpoint/2010/mai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Hash Based Message Authentication</a:t>
            </a:r>
          </a:p>
        </p:txBody>
      </p:sp>
      <p:sp>
        <p:nvSpPr>
          <p:cNvPr id="193" name="Shape 193"/>
          <p:cNvSpPr txBox="1">
            <a:spLocks noGrp="1"/>
          </p:cNvSpPr>
          <p:nvPr>
            <p:ph type="body" idx="1"/>
          </p:nvPr>
        </p:nvSpPr>
        <p:spPr>
          <a:xfrm>
            <a:off x="812250" y="1229775"/>
            <a:ext cx="10363200" cy="4904699"/>
          </a:xfrm>
          <a:prstGeom prst="rect">
            <a:avLst/>
          </a:prstGeom>
        </p:spPr>
        <p:txBody>
          <a:bodyPr lIns="117825" tIns="117825" rIns="117825" bIns="117825" anchor="t" anchorCtr="0">
            <a:noAutofit/>
          </a:bodyPr>
          <a:lstStyle/>
          <a:p>
            <a:pPr marL="742950" lvl="1" indent="-190500" rtl="0">
              <a:lnSpc>
                <a:spcPct val="90000"/>
              </a:lnSpc>
              <a:spcBef>
                <a:spcPts val="400"/>
              </a:spcBef>
              <a:buClr>
                <a:srgbClr val="6B9462"/>
              </a:buClr>
              <a:buSzPct val="100000"/>
              <a:buFont typeface="Gloria Hallelujah"/>
            </a:pPr>
            <a:r>
              <a:rPr lang="en-US" sz="3000" b="1">
                <a:solidFill>
                  <a:srgbClr val="6B9462"/>
                </a:solidFill>
              </a:rPr>
              <a:t>Cryptographic hash functions generally execute faster</a:t>
            </a:r>
          </a:p>
          <a:p>
            <a:pPr marL="742950" lvl="1" indent="-190500" rtl="0">
              <a:lnSpc>
                <a:spcPct val="90000"/>
              </a:lnSpc>
              <a:spcBef>
                <a:spcPts val="400"/>
              </a:spcBef>
              <a:buClr>
                <a:schemeClr val="dk1"/>
              </a:buClr>
              <a:buSzPct val="100000"/>
              <a:buFont typeface="Gloria Hallelujah"/>
            </a:pPr>
            <a:r>
              <a:rPr lang="en-US" sz="3000">
                <a:solidFill>
                  <a:schemeClr val="dk1"/>
                </a:solidFill>
              </a:rPr>
              <a:t>Library code is widely available</a:t>
            </a:r>
          </a:p>
          <a:p>
            <a:pPr marL="742950" lvl="1" indent="-190500" rtl="0">
              <a:lnSpc>
                <a:spcPct val="100000"/>
              </a:lnSpc>
              <a:spcBef>
                <a:spcPts val="400"/>
              </a:spcBef>
              <a:buClr>
                <a:schemeClr val="dk1"/>
              </a:buClr>
              <a:buSzPct val="100000"/>
              <a:buFont typeface="Gloria Hallelujah"/>
            </a:pPr>
            <a:r>
              <a:rPr lang="en-US" sz="3000">
                <a:solidFill>
                  <a:schemeClr val="dk1"/>
                </a:solidFill>
              </a:rPr>
              <a:t>SHA-1 was not designed for use as a MAC because it does not rely on a secret key</a:t>
            </a:r>
          </a:p>
          <a:p>
            <a:pPr marL="742950" lvl="1" indent="-54609" rtl="0">
              <a:lnSpc>
                <a:spcPct val="90000"/>
              </a:lnSpc>
              <a:spcBef>
                <a:spcPts val="560"/>
              </a:spcBef>
              <a:buClr>
                <a:schemeClr val="dk1"/>
              </a:buClr>
              <a:buSzPct val="100000"/>
              <a:buFont typeface="Gloria Hallelujah"/>
            </a:pPr>
            <a:r>
              <a:rPr lang="en-US" sz="3000">
                <a:solidFill>
                  <a:schemeClr val="dk1"/>
                </a:solidFill>
              </a:rPr>
              <a:t>Issued as RFC2014</a:t>
            </a:r>
          </a:p>
          <a:p>
            <a:pPr marL="742950" lvl="1" indent="-54609" rtl="0">
              <a:lnSpc>
                <a:spcPct val="90000"/>
              </a:lnSpc>
              <a:spcBef>
                <a:spcPts val="560"/>
              </a:spcBef>
              <a:buClr>
                <a:srgbClr val="6B9462"/>
              </a:buClr>
              <a:buSzPct val="100000"/>
              <a:buFont typeface="Gloria Hallelujah"/>
            </a:pPr>
            <a:r>
              <a:rPr lang="en-US" sz="3000" b="1">
                <a:solidFill>
                  <a:srgbClr val="6B9462"/>
                </a:solidFill>
              </a:rPr>
              <a:t>Has been chosen as the mandatory-to-implement MAC for IP security</a:t>
            </a:r>
          </a:p>
          <a:p>
            <a:pPr marL="742950" lvl="1" indent="-190500" rtl="0">
              <a:lnSpc>
                <a:spcPct val="90000"/>
              </a:lnSpc>
              <a:spcBef>
                <a:spcPts val="400"/>
              </a:spcBef>
              <a:buClr>
                <a:schemeClr val="dk1"/>
              </a:buClr>
              <a:buSzPct val="100000"/>
              <a:buFont typeface="Gloria Hallelujah"/>
            </a:pPr>
            <a:r>
              <a:rPr lang="en-US" sz="3000">
                <a:solidFill>
                  <a:schemeClr val="dk1"/>
                </a:solidFill>
              </a:rPr>
              <a:t>Used in other Internet protocols such as Transport Layer Security (TLS)</a:t>
            </a:r>
          </a:p>
        </p:txBody>
      </p:sp>
    </p:spTree>
  </p:cSld>
  <p:clrMapOvr>
    <a:masterClrMapping/>
  </p:clrMapOvr>
  <p:transition xmlns:p14="http://schemas.microsoft.com/office/powerpoint/2010/mai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812241" y="61480"/>
            <a:ext cx="10363200" cy="1143000"/>
          </a:xfrm>
          <a:prstGeom prst="rect">
            <a:avLst/>
          </a:prstGeom>
        </p:spPr>
        <p:txBody>
          <a:bodyPr lIns="117825" tIns="117825" rIns="117825" bIns="117825" anchor="ctr" anchorCtr="0">
            <a:noAutofit/>
          </a:bodyPr>
          <a:lstStyle/>
          <a:p>
            <a:pPr>
              <a:spcBef>
                <a:spcPts val="0"/>
              </a:spcBef>
              <a:buNone/>
            </a:pPr>
            <a:r>
              <a:rPr lang="en-US" dirty="0">
                <a:solidFill>
                  <a:srgbClr val="9B37AA"/>
                </a:solidFill>
              </a:rPr>
              <a:t>Hash Based Message Authentication</a:t>
            </a:r>
          </a:p>
        </p:txBody>
      </p:sp>
      <p:sp>
        <p:nvSpPr>
          <p:cNvPr id="200" name="Shape 200"/>
          <p:cNvSpPr txBox="1">
            <a:spLocks noGrp="1"/>
          </p:cNvSpPr>
          <p:nvPr>
            <p:ph type="body" idx="1"/>
          </p:nvPr>
        </p:nvSpPr>
        <p:spPr>
          <a:xfrm>
            <a:off x="812242" y="1371600"/>
            <a:ext cx="1141499" cy="1634100"/>
          </a:xfrm>
          <a:prstGeom prst="rect">
            <a:avLst/>
          </a:prstGeom>
        </p:spPr>
        <p:txBody>
          <a:bodyPr lIns="117825" tIns="117825" rIns="117825" bIns="117825" anchor="t" anchorCtr="0">
            <a:noAutofit/>
          </a:bodyPr>
          <a:lstStyle/>
          <a:p>
            <a:pPr>
              <a:spcBef>
                <a:spcPts val="0"/>
              </a:spcBef>
              <a:buNone/>
            </a:pPr>
            <a:r>
              <a:rPr lang="en-US"/>
              <a:t> </a:t>
            </a:r>
          </a:p>
        </p:txBody>
      </p:sp>
      <p:pic>
        <p:nvPicPr>
          <p:cNvPr id="201" name="Shape 201"/>
          <p:cNvPicPr preferRelativeResize="0"/>
          <p:nvPr/>
        </p:nvPicPr>
        <p:blipFill>
          <a:blip r:embed="rId3">
            <a:alphaModFix/>
          </a:blip>
          <a:stretch>
            <a:fillRect/>
          </a:stretch>
        </p:blipFill>
        <p:spPr>
          <a:xfrm>
            <a:off x="1181687" y="1294600"/>
            <a:ext cx="9229725" cy="5010150"/>
          </a:xfrm>
          <a:prstGeom prst="rect">
            <a:avLst/>
          </a:prstGeom>
          <a:noFill/>
          <a:ln>
            <a:noFill/>
          </a:ln>
        </p:spPr>
      </p:pic>
    </p:spTree>
  </p:cSld>
  <p:clrMapOvr>
    <a:masterClrMapping/>
  </p:clrMapOvr>
  <p:transition xmlns:p14="http://schemas.microsoft.com/office/powerpoint/2010/mai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HMAC Security</a:t>
            </a:r>
          </a:p>
        </p:txBody>
      </p:sp>
      <p:sp>
        <p:nvSpPr>
          <p:cNvPr id="208" name="Shape 208"/>
          <p:cNvSpPr txBox="1">
            <a:spLocks noGrp="1"/>
          </p:cNvSpPr>
          <p:nvPr>
            <p:ph type="body" idx="1"/>
          </p:nvPr>
        </p:nvSpPr>
        <p:spPr>
          <a:xfrm>
            <a:off x="4912475" y="1517525"/>
            <a:ext cx="6371699" cy="4904699"/>
          </a:xfrm>
          <a:prstGeom prst="rect">
            <a:avLst/>
          </a:prstGeom>
        </p:spPr>
        <p:txBody>
          <a:bodyPr lIns="117825" tIns="117825" rIns="117825" bIns="117825" anchor="t" anchorCtr="0">
            <a:noAutofit/>
          </a:bodyPr>
          <a:lstStyle/>
          <a:p>
            <a:pPr marL="342900" lvl="0" indent="-99059" rtl="0">
              <a:lnSpc>
                <a:spcPct val="80000"/>
              </a:lnSpc>
              <a:spcBef>
                <a:spcPts val="0"/>
              </a:spcBef>
              <a:buClr>
                <a:schemeClr val="dk1"/>
              </a:buClr>
              <a:buSzPct val="100000"/>
              <a:buFont typeface="Gloria Hallelujah"/>
            </a:pPr>
            <a:r>
              <a:rPr lang="en-US" sz="3000">
                <a:solidFill>
                  <a:schemeClr val="dk1"/>
                </a:solidFill>
              </a:rPr>
              <a:t>Security </a:t>
            </a:r>
            <a:r>
              <a:rPr lang="en-US" sz="3000" b="1">
                <a:solidFill>
                  <a:srgbClr val="6B9462"/>
                </a:solidFill>
              </a:rPr>
              <a:t>depends on the cryptographic strength</a:t>
            </a:r>
            <a:r>
              <a:rPr lang="en-US" sz="3000">
                <a:solidFill>
                  <a:schemeClr val="dk1"/>
                </a:solidFill>
              </a:rPr>
              <a:t> of the underlying hash function</a:t>
            </a:r>
          </a:p>
          <a:p>
            <a:pPr marL="0" lvl="0" indent="0" rtl="0">
              <a:lnSpc>
                <a:spcPct val="80000"/>
              </a:lnSpc>
              <a:spcBef>
                <a:spcPts val="0"/>
              </a:spcBef>
              <a:buNone/>
            </a:pPr>
            <a:endParaRPr sz="3000">
              <a:solidFill>
                <a:schemeClr val="dk1"/>
              </a:solidFill>
            </a:endParaRPr>
          </a:p>
          <a:p>
            <a:pPr marL="342900" lvl="0" indent="-99059" rtl="0">
              <a:lnSpc>
                <a:spcPct val="90000"/>
              </a:lnSpc>
              <a:spcBef>
                <a:spcPts val="1240"/>
              </a:spcBef>
              <a:buClr>
                <a:schemeClr val="dk1"/>
              </a:buClr>
              <a:buSzPct val="100000"/>
              <a:buFont typeface="Gloria Hallelujah"/>
            </a:pPr>
            <a:r>
              <a:rPr lang="en-US" sz="3000">
                <a:solidFill>
                  <a:schemeClr val="dk1"/>
                </a:solidFill>
              </a:rPr>
              <a:t> It’s much </a:t>
            </a:r>
            <a:r>
              <a:rPr lang="en-US" sz="3000" b="1">
                <a:solidFill>
                  <a:srgbClr val="6B9462"/>
                </a:solidFill>
              </a:rPr>
              <a:t>harder to launch successful collision attacks on HMAC </a:t>
            </a:r>
            <a:r>
              <a:rPr lang="en-US" sz="3000">
                <a:solidFill>
                  <a:schemeClr val="dk1"/>
                </a:solidFill>
              </a:rPr>
              <a:t>because of secret key</a:t>
            </a:r>
          </a:p>
        </p:txBody>
      </p:sp>
      <p:pic>
        <p:nvPicPr>
          <p:cNvPr id="209" name="Shape 209"/>
          <p:cNvPicPr preferRelativeResize="0"/>
          <p:nvPr/>
        </p:nvPicPr>
        <p:blipFill>
          <a:blip r:embed="rId3">
            <a:alphaModFix/>
          </a:blip>
          <a:stretch>
            <a:fillRect/>
          </a:stretch>
        </p:blipFill>
        <p:spPr>
          <a:xfrm>
            <a:off x="812249" y="1750975"/>
            <a:ext cx="3353150" cy="3664475"/>
          </a:xfrm>
          <a:prstGeom prst="rect">
            <a:avLst/>
          </a:prstGeom>
          <a:noFill/>
          <a:ln>
            <a:noFill/>
          </a:ln>
        </p:spPr>
      </p:pic>
    </p:spTree>
  </p:cSld>
  <p:clrMapOvr>
    <a:masterClrMapping/>
  </p:clrMapOvr>
  <p:transition xmlns:p14="http://schemas.microsoft.com/office/powerpoint/2010/mai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2627798" y="263403"/>
            <a:ext cx="7448303" cy="1143000"/>
          </a:xfrm>
          <a:prstGeom prst="rect">
            <a:avLst/>
          </a:prstGeom>
        </p:spPr>
        <p:txBody>
          <a:bodyPr lIns="117825" tIns="117825" rIns="117825" bIns="117825" anchor="ctr" anchorCtr="0">
            <a:noAutofit/>
          </a:bodyPr>
          <a:lstStyle/>
          <a:p>
            <a:pPr lvl="0" algn="l" rtl="0">
              <a:spcBef>
                <a:spcPts val="0"/>
              </a:spcBef>
              <a:buNone/>
            </a:pPr>
            <a:r>
              <a:rPr lang="en-US" dirty="0">
                <a:solidFill>
                  <a:srgbClr val="9B37AA"/>
                </a:solidFill>
              </a:rPr>
              <a:t>Hash Function Quiz</a:t>
            </a:r>
          </a:p>
        </p:txBody>
      </p:sp>
      <p:sp>
        <p:nvSpPr>
          <p:cNvPr id="216" name="Shape 216"/>
          <p:cNvSpPr txBox="1">
            <a:spLocks noGrp="1"/>
          </p:cNvSpPr>
          <p:nvPr>
            <p:ph type="body" idx="1"/>
          </p:nvPr>
        </p:nvSpPr>
        <p:spPr>
          <a:xfrm>
            <a:off x="2421725" y="1066850"/>
            <a:ext cx="8713799" cy="1427400"/>
          </a:xfrm>
          <a:prstGeom prst="rect">
            <a:avLst/>
          </a:prstGeom>
        </p:spPr>
        <p:txBody>
          <a:bodyPr lIns="117825" tIns="117825" rIns="117825" bIns="117825" anchor="t" anchorCtr="0">
            <a:noAutofit/>
          </a:bodyPr>
          <a:lstStyle/>
          <a:p>
            <a:pPr lvl="0" rtl="0">
              <a:spcBef>
                <a:spcPts val="0"/>
              </a:spcBef>
              <a:buNone/>
            </a:pPr>
            <a:r>
              <a:rPr lang="en-US" sz="3000">
                <a:solidFill>
                  <a:srgbClr val="4E75A8"/>
                </a:solidFill>
              </a:rPr>
              <a:t>Check the statements that are True:</a:t>
            </a:r>
          </a:p>
        </p:txBody>
      </p:sp>
      <p:pic>
        <p:nvPicPr>
          <p:cNvPr id="217" name="Shape 217"/>
          <p:cNvPicPr preferRelativeResize="0"/>
          <p:nvPr/>
        </p:nvPicPr>
        <p:blipFill>
          <a:blip r:embed="rId3">
            <a:alphaModFix/>
          </a:blip>
          <a:stretch>
            <a:fillRect/>
          </a:stretch>
        </p:blipFill>
        <p:spPr>
          <a:xfrm>
            <a:off x="921974" y="229024"/>
            <a:ext cx="1447525" cy="1597925"/>
          </a:xfrm>
          <a:prstGeom prst="rect">
            <a:avLst/>
          </a:prstGeom>
          <a:noFill/>
          <a:ln>
            <a:noFill/>
          </a:ln>
        </p:spPr>
      </p:pic>
      <p:sp>
        <p:nvSpPr>
          <p:cNvPr id="218" name="Shape 218"/>
          <p:cNvSpPr txBox="1"/>
          <p:nvPr/>
        </p:nvSpPr>
        <p:spPr>
          <a:xfrm>
            <a:off x="1937225" y="1368044"/>
            <a:ext cx="9375600" cy="2299499"/>
          </a:xfrm>
          <a:prstGeom prst="rect">
            <a:avLst/>
          </a:prstGeom>
          <a:noFill/>
          <a:ln>
            <a:noFill/>
          </a:ln>
        </p:spPr>
        <p:txBody>
          <a:bodyPr lIns="91425" tIns="91425" rIns="91425" bIns="91425" anchor="ctr" anchorCtr="0">
            <a:noAutofit/>
          </a:bodyPr>
          <a:lstStyle/>
          <a:p>
            <a:pPr lvl="0" rtl="0">
              <a:spcBef>
                <a:spcPts val="0"/>
              </a:spcBef>
              <a:buNone/>
            </a:pPr>
            <a:r>
              <a:rPr lang="en-US" sz="3000" dirty="0">
                <a:solidFill>
                  <a:schemeClr val="dk1"/>
                </a:solidFill>
                <a:latin typeface="Gloria Hallelujah"/>
                <a:ea typeface="Gloria Hallelujah"/>
                <a:cs typeface="Gloria Hallelujah"/>
                <a:sym typeface="Gloria Hallelujah"/>
              </a:rPr>
              <a:t>The one-way hash function is important not only in message authentication but also in digital signatures</a:t>
            </a:r>
          </a:p>
        </p:txBody>
      </p:sp>
      <p:sp>
        <p:nvSpPr>
          <p:cNvPr id="219" name="Shape 219"/>
          <p:cNvSpPr txBox="1"/>
          <p:nvPr/>
        </p:nvSpPr>
        <p:spPr>
          <a:xfrm>
            <a:off x="1937225" y="2491028"/>
            <a:ext cx="9682800" cy="28743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SHA processes the input one block at a time but each block goes through the same processing</a:t>
            </a:r>
          </a:p>
        </p:txBody>
      </p:sp>
      <p:sp>
        <p:nvSpPr>
          <p:cNvPr id="220" name="Shape 220"/>
          <p:cNvSpPr txBox="1"/>
          <p:nvPr/>
        </p:nvSpPr>
        <p:spPr>
          <a:xfrm>
            <a:off x="1937225" y="4088039"/>
            <a:ext cx="9682800" cy="2417100"/>
          </a:xfrm>
          <a:prstGeom prst="rect">
            <a:avLst/>
          </a:prstGeom>
          <a:noFill/>
          <a:ln>
            <a:noFill/>
          </a:ln>
        </p:spPr>
        <p:txBody>
          <a:bodyPr lIns="91425" tIns="91425" rIns="91425" bIns="91425" anchor="ctr" anchorCtr="0">
            <a:noAutofit/>
          </a:bodyPr>
          <a:lstStyle/>
          <a:p>
            <a:pPr lvl="0" rtl="0">
              <a:spcBef>
                <a:spcPts val="0"/>
              </a:spcBef>
              <a:buNone/>
            </a:pPr>
            <a:r>
              <a:rPr lang="en-US" sz="3000" dirty="0">
                <a:solidFill>
                  <a:schemeClr val="dk1"/>
                </a:solidFill>
                <a:latin typeface="Gloria Hallelujah"/>
                <a:ea typeface="Gloria Hallelujah"/>
                <a:cs typeface="Gloria Hallelujah"/>
                <a:sym typeface="Gloria Hallelujah"/>
              </a:rPr>
              <a:t>HMAC is secure provided that the embedded hash function has good cryptographic strengths such as one-way and collision resistant</a:t>
            </a:r>
          </a:p>
        </p:txBody>
      </p:sp>
      <p:sp>
        <p:nvSpPr>
          <p:cNvPr id="221" name="Shape 221"/>
          <p:cNvSpPr/>
          <p:nvPr/>
        </p:nvSpPr>
        <p:spPr>
          <a:xfrm>
            <a:off x="1060275" y="357836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22" name="Shape 222"/>
          <p:cNvSpPr/>
          <p:nvPr/>
        </p:nvSpPr>
        <p:spPr>
          <a:xfrm>
            <a:off x="1060275" y="472276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23" name="Shape 223"/>
          <p:cNvSpPr/>
          <p:nvPr/>
        </p:nvSpPr>
        <p:spPr>
          <a:xfrm>
            <a:off x="1060275" y="2151518"/>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944883" y="562794"/>
            <a:ext cx="10363200" cy="1143000"/>
          </a:xfrm>
          <a:prstGeom prst="rect">
            <a:avLst/>
          </a:prstGeom>
        </p:spPr>
        <p:txBody>
          <a:bodyPr lIns="117825" tIns="117825" rIns="117825" bIns="117825" anchor="ctr" anchorCtr="0">
            <a:noAutofit/>
          </a:bodyPr>
          <a:lstStyle/>
          <a:p>
            <a:pPr lvl="0" algn="l" rtl="0">
              <a:spcBef>
                <a:spcPts val="0"/>
              </a:spcBef>
              <a:buNone/>
            </a:pPr>
            <a:r>
              <a:rPr lang="en-US" sz="4800">
                <a:latin typeface="Questrial"/>
                <a:ea typeface="Questrial"/>
                <a:cs typeface="Questrial"/>
                <a:sym typeface="Questrial"/>
              </a:rPr>
              <a:t>Hashes</a:t>
            </a:r>
          </a:p>
        </p:txBody>
      </p:sp>
      <p:sp>
        <p:nvSpPr>
          <p:cNvPr id="230" name="Shape 230"/>
          <p:cNvSpPr txBox="1"/>
          <p:nvPr/>
        </p:nvSpPr>
        <p:spPr>
          <a:xfrm>
            <a:off x="883908" y="780850"/>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a:solidFill>
                  <a:schemeClr val="dk1"/>
                </a:solidFill>
                <a:latin typeface="Questrial"/>
                <a:ea typeface="Questrial"/>
                <a:cs typeface="Questrial"/>
                <a:sym typeface="Questrial"/>
              </a:rPr>
              <a:t> Lesson Summary</a:t>
            </a:r>
          </a:p>
        </p:txBody>
      </p:sp>
      <p:sp>
        <p:nvSpPr>
          <p:cNvPr id="231" name="Shape 231"/>
          <p:cNvSpPr txBox="1">
            <a:spLocks noGrp="1"/>
          </p:cNvSpPr>
          <p:nvPr>
            <p:ph type="body" idx="1"/>
          </p:nvPr>
        </p:nvSpPr>
        <p:spPr>
          <a:xfrm>
            <a:off x="798725" y="2647100"/>
            <a:ext cx="10363200" cy="1896299"/>
          </a:xfrm>
          <a:prstGeom prst="rect">
            <a:avLst/>
          </a:prstGeom>
        </p:spPr>
        <p:txBody>
          <a:bodyPr lIns="117825" tIns="117825" rIns="117825" bIns="117825" anchor="t" anchorCtr="0">
            <a:noAutofit/>
          </a:bodyPr>
          <a:lstStyle/>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Hash length should be at least 128</a:t>
            </a:r>
          </a:p>
          <a:p>
            <a:pPr marL="914400" lvl="1"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2^(64) message to find collision</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SHA1: 160-bit hash; SHA2: 256/384/512-bit hash</a:t>
            </a:r>
          </a:p>
          <a:p>
            <a:pPr marL="914400" lvl="1"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Message processed/hashed block by block, result to next</a:t>
            </a:r>
          </a:p>
          <a:p>
            <a:pPr marL="0" lvl="0" indent="0" rtl="0">
              <a:lnSpc>
                <a:spcPct val="100000"/>
              </a:lnSpc>
              <a:spcBef>
                <a:spcPts val="0"/>
              </a:spcBef>
              <a:buNone/>
            </a:pPr>
            <a:endParaRPr sz="2400" b="1">
              <a:solidFill>
                <a:srgbClr val="6B9462"/>
              </a:solidFill>
              <a:latin typeface="Questrial"/>
              <a:ea typeface="Questrial"/>
              <a:cs typeface="Questrial"/>
              <a:sym typeface="Questrial"/>
            </a:endParaRPr>
          </a:p>
          <a:p>
            <a:pPr marL="457200" lvl="0"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HMAC: hash the message with a secret key</a:t>
            </a:r>
          </a:p>
          <a:p>
            <a:pPr marL="914400" lvl="1" indent="-228600" rtl="0">
              <a:lnSpc>
                <a:spcPct val="100000"/>
              </a:lnSpc>
              <a:spcBef>
                <a:spcPts val="0"/>
              </a:spcBef>
              <a:buClr>
                <a:srgbClr val="6B9462"/>
              </a:buClr>
              <a:buSzPct val="100000"/>
              <a:buFont typeface="Questrial"/>
            </a:pPr>
            <a:r>
              <a:rPr lang="en-US" sz="2400" b="1">
                <a:solidFill>
                  <a:srgbClr val="6B9462"/>
                </a:solidFill>
                <a:latin typeface="Questrial"/>
                <a:ea typeface="Questrial"/>
                <a:cs typeface="Questrial"/>
                <a:sym typeface="Questrial"/>
              </a:rPr>
              <a:t>Message authentication</a:t>
            </a:r>
          </a:p>
        </p:txBody>
      </p:sp>
      <p:cxnSp>
        <p:nvCxnSpPr>
          <p:cNvPr id="232" name="Shape 232"/>
          <p:cNvCxnSpPr/>
          <p:nvPr/>
        </p:nvCxnSpPr>
        <p:spPr>
          <a:xfrm>
            <a:off x="864250" y="236637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233" name="Shape 233"/>
          <p:cNvCxnSpPr/>
          <p:nvPr/>
        </p:nvCxnSpPr>
        <p:spPr>
          <a:xfrm>
            <a:off x="883900" y="6095350"/>
            <a:ext cx="10124100"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xmlns:p14="http://schemas.microsoft.com/office/powerpoint/2010/mai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812241" y="-27276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Hash Functions</a:t>
            </a:r>
          </a:p>
        </p:txBody>
      </p:sp>
      <p:sp>
        <p:nvSpPr>
          <p:cNvPr id="33" name="Shape 33"/>
          <p:cNvSpPr txBox="1">
            <a:spLocks noGrp="1"/>
          </p:cNvSpPr>
          <p:nvPr>
            <p:ph type="body" idx="1"/>
          </p:nvPr>
        </p:nvSpPr>
        <p:spPr>
          <a:xfrm>
            <a:off x="812250" y="980475"/>
            <a:ext cx="10569000" cy="4904699"/>
          </a:xfrm>
          <a:prstGeom prst="rect">
            <a:avLst/>
          </a:prstGeom>
        </p:spPr>
        <p:txBody>
          <a:bodyPr lIns="117825" tIns="117825" rIns="117825" bIns="117825" anchor="t" anchorCtr="0">
            <a:noAutofit/>
          </a:bodyPr>
          <a:lstStyle/>
          <a:p>
            <a:pPr marL="342900" lvl="0" indent="-200025" rtl="0">
              <a:lnSpc>
                <a:spcPct val="80000"/>
              </a:lnSpc>
              <a:spcBef>
                <a:spcPts val="0"/>
              </a:spcBef>
              <a:buClr>
                <a:srgbClr val="000000"/>
              </a:buClr>
              <a:buSzPct val="100000"/>
              <a:buFont typeface="Gloria Hallelujah"/>
            </a:pPr>
            <a:r>
              <a:rPr lang="en-US" dirty="0"/>
              <a:t>Compute message digest of data of any size</a:t>
            </a:r>
          </a:p>
          <a:p>
            <a:pPr marL="342900" lvl="0" indent="-200025" rtl="0">
              <a:lnSpc>
                <a:spcPct val="80000"/>
              </a:lnSpc>
              <a:spcBef>
                <a:spcPts val="600"/>
              </a:spcBef>
              <a:buClr>
                <a:srgbClr val="000000"/>
              </a:buClr>
              <a:buSzPct val="100000"/>
              <a:buFont typeface="Gloria Hallelujah"/>
            </a:pPr>
            <a:r>
              <a:rPr lang="en-US" dirty="0"/>
              <a:t>Fixed length output: 128-512 bits</a:t>
            </a:r>
          </a:p>
          <a:p>
            <a:pPr marL="342900" lvl="0" indent="-200025" rtl="0">
              <a:lnSpc>
                <a:spcPct val="80000"/>
              </a:lnSpc>
              <a:spcBef>
                <a:spcPts val="600"/>
              </a:spcBef>
              <a:buClr>
                <a:srgbClr val="000000"/>
              </a:buClr>
              <a:buSzPct val="100000"/>
              <a:buFont typeface="Gloria Hallelujah"/>
            </a:pPr>
            <a:r>
              <a:rPr lang="en-US" dirty="0"/>
              <a:t>Easy to compute </a:t>
            </a:r>
            <a:r>
              <a:rPr lang="en-US" i="1" dirty="0"/>
              <a:t>H</a:t>
            </a:r>
            <a:r>
              <a:rPr lang="en-US" dirty="0"/>
              <a:t>(</a:t>
            </a:r>
            <a:r>
              <a:rPr lang="en-US" i="1" dirty="0"/>
              <a:t>m</a:t>
            </a:r>
            <a:r>
              <a:rPr lang="en-US" dirty="0"/>
              <a:t>) </a:t>
            </a:r>
          </a:p>
          <a:p>
            <a:pPr marL="342900" lvl="0" indent="-200025" rtl="0">
              <a:lnSpc>
                <a:spcPct val="80000"/>
              </a:lnSpc>
              <a:spcBef>
                <a:spcPts val="600"/>
              </a:spcBef>
              <a:buClr>
                <a:srgbClr val="000000"/>
              </a:buClr>
              <a:buSzPct val="100000"/>
              <a:buFont typeface="Gloria Hallelujah"/>
            </a:pPr>
            <a:r>
              <a:rPr lang="en-US" dirty="0"/>
              <a:t>Given </a:t>
            </a:r>
            <a:r>
              <a:rPr lang="en-US" i="1" dirty="0"/>
              <a:t>H</a:t>
            </a:r>
            <a:r>
              <a:rPr lang="en-US" dirty="0"/>
              <a:t>(</a:t>
            </a:r>
            <a:r>
              <a:rPr lang="en-US" i="1" dirty="0"/>
              <a:t>m</a:t>
            </a:r>
            <a:r>
              <a:rPr lang="en-US" dirty="0"/>
              <a:t>), no easy way to find </a:t>
            </a:r>
            <a:r>
              <a:rPr lang="en-US" i="1" dirty="0"/>
              <a:t>m</a:t>
            </a:r>
          </a:p>
          <a:p>
            <a:pPr marL="742950" lvl="1" indent="-161925" rtl="0">
              <a:lnSpc>
                <a:spcPct val="80000"/>
              </a:lnSpc>
              <a:spcBef>
                <a:spcPts val="520"/>
              </a:spcBef>
              <a:buClr>
                <a:srgbClr val="000000"/>
              </a:buClr>
              <a:buSzPct val="100000"/>
              <a:buFont typeface="Gloria Hallelujah"/>
            </a:pPr>
            <a:r>
              <a:rPr lang="en-US" i="1" dirty="0"/>
              <a:t>One-way function</a:t>
            </a:r>
          </a:p>
          <a:p>
            <a:pPr marL="342900" lvl="0" indent="-200025" rtl="0">
              <a:lnSpc>
                <a:spcPct val="80000"/>
              </a:lnSpc>
              <a:spcBef>
                <a:spcPts val="600"/>
              </a:spcBef>
              <a:buClr>
                <a:srgbClr val="000000"/>
              </a:buClr>
              <a:buSzPct val="100000"/>
              <a:buFont typeface="Gloria Hallelujah"/>
            </a:pPr>
            <a:r>
              <a:rPr lang="en-US" dirty="0"/>
              <a:t>Given </a:t>
            </a:r>
            <a:r>
              <a:rPr lang="en-US" i="1" dirty="0"/>
              <a:t>m</a:t>
            </a:r>
            <a:r>
              <a:rPr lang="en-US" baseline="-25000" dirty="0"/>
              <a:t>1</a:t>
            </a:r>
            <a:r>
              <a:rPr lang="en-US" dirty="0"/>
              <a:t>, it is computationally infeasible to find </a:t>
            </a:r>
            <a:r>
              <a:rPr lang="en-US" i="1" dirty="0"/>
              <a:t>m</a:t>
            </a:r>
            <a:r>
              <a:rPr lang="en-US" baseline="-25000" dirty="0"/>
              <a:t>2</a:t>
            </a:r>
            <a:r>
              <a:rPr lang="en-US" dirty="0"/>
              <a:t>≠</a:t>
            </a:r>
            <a:r>
              <a:rPr lang="en-US" i="1" dirty="0"/>
              <a:t>m</a:t>
            </a:r>
            <a:r>
              <a:rPr lang="en-US" baseline="-25000" dirty="0"/>
              <a:t>1</a:t>
            </a:r>
            <a:r>
              <a:rPr lang="en-US" dirty="0"/>
              <a:t> </a:t>
            </a:r>
            <a:r>
              <a:rPr lang="en-US" dirty="0" err="1"/>
              <a:t>s.t.</a:t>
            </a:r>
            <a:r>
              <a:rPr lang="en-US" dirty="0"/>
              <a:t> </a:t>
            </a:r>
            <a:r>
              <a:rPr lang="en-US" i="1" dirty="0"/>
              <a:t>H</a:t>
            </a:r>
            <a:r>
              <a:rPr lang="en-US" dirty="0"/>
              <a:t>(</a:t>
            </a:r>
            <a:r>
              <a:rPr lang="en-US" i="1" dirty="0"/>
              <a:t>m</a:t>
            </a:r>
            <a:r>
              <a:rPr lang="en-US" baseline="-25000" dirty="0"/>
              <a:t>2</a:t>
            </a:r>
            <a:r>
              <a:rPr lang="en-US" dirty="0"/>
              <a:t>) = </a:t>
            </a:r>
            <a:r>
              <a:rPr lang="en-US" i="1" dirty="0"/>
              <a:t>H</a:t>
            </a:r>
            <a:r>
              <a:rPr lang="en-US" dirty="0"/>
              <a:t>(</a:t>
            </a:r>
            <a:r>
              <a:rPr lang="en-US" i="1" dirty="0"/>
              <a:t>m</a:t>
            </a:r>
            <a:r>
              <a:rPr lang="en-US" baseline="-25000" dirty="0"/>
              <a:t>1</a:t>
            </a:r>
            <a:r>
              <a:rPr lang="en-US" dirty="0"/>
              <a:t>)</a:t>
            </a:r>
          </a:p>
          <a:p>
            <a:pPr marL="742950" lvl="1" indent="-161925" rtl="0">
              <a:lnSpc>
                <a:spcPct val="80000"/>
              </a:lnSpc>
              <a:spcBef>
                <a:spcPts val="520"/>
              </a:spcBef>
              <a:buClr>
                <a:srgbClr val="000000"/>
              </a:buClr>
              <a:buSzPct val="100000"/>
              <a:buFont typeface="Gloria Hallelujah"/>
            </a:pPr>
            <a:r>
              <a:rPr lang="en-US" dirty="0"/>
              <a:t>Weak collision resistant</a:t>
            </a:r>
          </a:p>
          <a:p>
            <a:pPr marL="342900" lvl="0" indent="-200025" rtl="0">
              <a:lnSpc>
                <a:spcPct val="80000"/>
              </a:lnSpc>
              <a:spcBef>
                <a:spcPts val="600"/>
              </a:spcBef>
              <a:buClr>
                <a:srgbClr val="000000"/>
              </a:buClr>
              <a:buSzPct val="100000"/>
              <a:buFont typeface="Gloria Hallelujah"/>
            </a:pPr>
            <a:r>
              <a:rPr lang="en-US" dirty="0"/>
              <a:t>Computationally infeasible to find </a:t>
            </a:r>
            <a:r>
              <a:rPr lang="en-US" i="1" dirty="0"/>
              <a:t>m</a:t>
            </a:r>
            <a:r>
              <a:rPr lang="en-US" baseline="-25000" dirty="0"/>
              <a:t>1</a:t>
            </a:r>
            <a:r>
              <a:rPr lang="en-US" dirty="0"/>
              <a:t>≠</a:t>
            </a:r>
            <a:r>
              <a:rPr lang="en-US" i="1" dirty="0"/>
              <a:t>m</a:t>
            </a:r>
            <a:r>
              <a:rPr lang="en-US" baseline="-25000" dirty="0"/>
              <a:t>2</a:t>
            </a:r>
            <a:r>
              <a:rPr lang="en-US" i="1" dirty="0"/>
              <a:t> </a:t>
            </a:r>
            <a:r>
              <a:rPr lang="en-US" dirty="0" err="1"/>
              <a:t>s.t.</a:t>
            </a:r>
            <a:r>
              <a:rPr lang="en-US" dirty="0"/>
              <a:t> </a:t>
            </a:r>
            <a:r>
              <a:rPr lang="en-US" i="1" dirty="0"/>
              <a:t>H</a:t>
            </a:r>
            <a:r>
              <a:rPr lang="en-US" dirty="0"/>
              <a:t>(</a:t>
            </a:r>
            <a:r>
              <a:rPr lang="en-US" i="1" dirty="0"/>
              <a:t>m</a:t>
            </a:r>
            <a:r>
              <a:rPr lang="en-US" baseline="-25000" dirty="0"/>
              <a:t>1</a:t>
            </a:r>
            <a:r>
              <a:rPr lang="en-US" dirty="0"/>
              <a:t>) = </a:t>
            </a:r>
            <a:r>
              <a:rPr lang="en-US" i="1" dirty="0"/>
              <a:t>H</a:t>
            </a:r>
            <a:r>
              <a:rPr lang="en-US" dirty="0"/>
              <a:t>(</a:t>
            </a:r>
            <a:r>
              <a:rPr lang="en-US" i="1" dirty="0"/>
              <a:t>m</a:t>
            </a:r>
            <a:r>
              <a:rPr lang="en-US" baseline="-25000" dirty="0"/>
              <a:t>2</a:t>
            </a:r>
            <a:r>
              <a:rPr lang="en-US" dirty="0"/>
              <a:t>)</a:t>
            </a:r>
          </a:p>
          <a:p>
            <a:pPr marL="742950" lvl="1" indent="-161925" rtl="0">
              <a:lnSpc>
                <a:spcPct val="80000"/>
              </a:lnSpc>
              <a:spcBef>
                <a:spcPts val="520"/>
              </a:spcBef>
              <a:buClr>
                <a:srgbClr val="000000"/>
              </a:buClr>
              <a:buSzPct val="100000"/>
              <a:buFont typeface="Gloria Hallelujah"/>
            </a:pPr>
            <a:r>
              <a:rPr lang="en-US" dirty="0"/>
              <a:t>Strong collision resistant</a:t>
            </a:r>
          </a:p>
          <a:p>
            <a:pPr lvl="0" rtl="0">
              <a:spcBef>
                <a:spcPts val="0"/>
              </a:spcBef>
              <a:buNone/>
            </a:pPr>
            <a:endParaRPr dirty="0"/>
          </a:p>
        </p:txBody>
      </p:sp>
      <p:sp>
        <p:nvSpPr>
          <p:cNvPr id="34" name="Shape 34"/>
          <p:cNvSpPr/>
          <p:nvPr/>
        </p:nvSpPr>
        <p:spPr>
          <a:xfrm>
            <a:off x="689650" y="1059100"/>
            <a:ext cx="8706899" cy="1247093"/>
          </a:xfrm>
          <a:prstGeom prst="rect">
            <a:avLst/>
          </a:prstGeom>
          <a:noFill/>
          <a:ln w="76200" cap="flat" cmpd="sng">
            <a:solidFill>
              <a:srgbClr val="6B946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6B9462"/>
              </a:solidFill>
            </a:endParaRPr>
          </a:p>
        </p:txBody>
      </p:sp>
      <p:sp>
        <p:nvSpPr>
          <p:cNvPr id="35" name="Shape 35"/>
          <p:cNvSpPr txBox="1"/>
          <p:nvPr/>
        </p:nvSpPr>
        <p:spPr>
          <a:xfrm>
            <a:off x="9618125" y="228600"/>
            <a:ext cx="2322600" cy="3000000"/>
          </a:xfrm>
          <a:prstGeom prst="rect">
            <a:avLst/>
          </a:prstGeom>
          <a:noFill/>
          <a:ln>
            <a:noFill/>
          </a:ln>
        </p:spPr>
        <p:txBody>
          <a:bodyPr lIns="91425" tIns="91425" rIns="91425" bIns="91425" anchor="ctr" anchorCtr="0">
            <a:noAutofit/>
          </a:bodyPr>
          <a:lstStyle/>
          <a:p>
            <a:pPr lvl="0" rtl="0">
              <a:spcBef>
                <a:spcPts val="0"/>
              </a:spcBef>
              <a:buNone/>
            </a:pPr>
            <a:r>
              <a:rPr lang="en-US" sz="2500" b="1">
                <a:solidFill>
                  <a:srgbClr val="6B9462"/>
                </a:solidFill>
                <a:latin typeface="Gloria Hallelujah"/>
                <a:ea typeface="Gloria Hallelujah"/>
                <a:cs typeface="Gloria Hallelujah"/>
                <a:sym typeface="Gloria Hallelujah"/>
              </a:rPr>
              <a:t>Requirements for a practical application</a:t>
            </a:r>
          </a:p>
          <a:p>
            <a:pPr lvl="0" rtl="0">
              <a:spcBef>
                <a:spcPts val="0"/>
              </a:spcBef>
              <a:buNone/>
            </a:pPr>
            <a:r>
              <a:rPr lang="en-US" sz="2500" b="1">
                <a:solidFill>
                  <a:srgbClr val="6B9462"/>
                </a:solidFill>
                <a:latin typeface="Gloria Hallelujah"/>
                <a:ea typeface="Gloria Hallelujah"/>
                <a:cs typeface="Gloria Hallelujah"/>
                <a:sym typeface="Gloria Hallelujah"/>
              </a:rPr>
              <a:t>of a hash function</a:t>
            </a:r>
          </a:p>
        </p:txBody>
      </p:sp>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812241" y="-155776"/>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Hash Functions</a:t>
            </a:r>
          </a:p>
        </p:txBody>
      </p:sp>
      <p:sp>
        <p:nvSpPr>
          <p:cNvPr id="42" name="Shape 42"/>
          <p:cNvSpPr txBox="1">
            <a:spLocks noGrp="1"/>
          </p:cNvSpPr>
          <p:nvPr>
            <p:ph type="body" idx="1"/>
          </p:nvPr>
        </p:nvSpPr>
        <p:spPr>
          <a:xfrm>
            <a:off x="812250" y="980475"/>
            <a:ext cx="10569000" cy="4904699"/>
          </a:xfrm>
          <a:prstGeom prst="rect">
            <a:avLst/>
          </a:prstGeom>
        </p:spPr>
        <p:txBody>
          <a:bodyPr lIns="117825" tIns="117825" rIns="117825" bIns="117825" anchor="t" anchorCtr="0">
            <a:noAutofit/>
          </a:bodyPr>
          <a:lstStyle/>
          <a:p>
            <a:pPr marL="342900" lvl="0" indent="-200025" rtl="0">
              <a:lnSpc>
                <a:spcPct val="80000"/>
              </a:lnSpc>
              <a:spcBef>
                <a:spcPts val="0"/>
              </a:spcBef>
              <a:buClr>
                <a:srgbClr val="000000"/>
              </a:buClr>
              <a:buSzPct val="100000"/>
              <a:buFont typeface="Gloria Hallelujah"/>
            </a:pPr>
            <a:r>
              <a:rPr lang="en-US" dirty="0"/>
              <a:t>Compute message digest of data of any size</a:t>
            </a:r>
          </a:p>
          <a:p>
            <a:pPr marL="342900" lvl="0" indent="-200025" rtl="0">
              <a:lnSpc>
                <a:spcPct val="80000"/>
              </a:lnSpc>
              <a:spcBef>
                <a:spcPts val="600"/>
              </a:spcBef>
              <a:buClr>
                <a:srgbClr val="000000"/>
              </a:buClr>
              <a:buSzPct val="100000"/>
              <a:buFont typeface="Gloria Hallelujah"/>
            </a:pPr>
            <a:r>
              <a:rPr lang="en-US" dirty="0"/>
              <a:t>Fixed length output: 128-512 bits</a:t>
            </a:r>
          </a:p>
          <a:p>
            <a:pPr marL="342900" lvl="0" indent="-200025" rtl="0">
              <a:lnSpc>
                <a:spcPct val="80000"/>
              </a:lnSpc>
              <a:spcBef>
                <a:spcPts val="600"/>
              </a:spcBef>
              <a:buClr>
                <a:srgbClr val="000000"/>
              </a:buClr>
              <a:buSzPct val="100000"/>
              <a:buFont typeface="Gloria Hallelujah"/>
            </a:pPr>
            <a:r>
              <a:rPr lang="en-US" dirty="0"/>
              <a:t>Easy to compute </a:t>
            </a:r>
            <a:r>
              <a:rPr lang="en-US" i="1" dirty="0"/>
              <a:t>H</a:t>
            </a:r>
            <a:r>
              <a:rPr lang="en-US" dirty="0"/>
              <a:t>(</a:t>
            </a:r>
            <a:r>
              <a:rPr lang="en-US" i="1" dirty="0"/>
              <a:t>m</a:t>
            </a:r>
            <a:r>
              <a:rPr lang="en-US" dirty="0"/>
              <a:t>) </a:t>
            </a:r>
          </a:p>
          <a:p>
            <a:pPr marL="342900" lvl="0" indent="-200025" rtl="0">
              <a:lnSpc>
                <a:spcPct val="80000"/>
              </a:lnSpc>
              <a:spcBef>
                <a:spcPts val="600"/>
              </a:spcBef>
              <a:buClr>
                <a:srgbClr val="000000"/>
              </a:buClr>
              <a:buSzPct val="100000"/>
              <a:buFont typeface="Gloria Hallelujah"/>
            </a:pPr>
            <a:r>
              <a:rPr lang="en-US" dirty="0"/>
              <a:t>Given </a:t>
            </a:r>
            <a:r>
              <a:rPr lang="en-US" i="1" dirty="0"/>
              <a:t>H</a:t>
            </a:r>
            <a:r>
              <a:rPr lang="en-US" dirty="0"/>
              <a:t>(</a:t>
            </a:r>
            <a:r>
              <a:rPr lang="en-US" i="1" dirty="0"/>
              <a:t>m</a:t>
            </a:r>
            <a:r>
              <a:rPr lang="en-US" dirty="0"/>
              <a:t>), no easy way to find </a:t>
            </a:r>
            <a:r>
              <a:rPr lang="en-US" i="1" dirty="0"/>
              <a:t>m</a:t>
            </a:r>
          </a:p>
          <a:p>
            <a:pPr marL="742950" lvl="1" indent="-161925" rtl="0">
              <a:lnSpc>
                <a:spcPct val="80000"/>
              </a:lnSpc>
              <a:spcBef>
                <a:spcPts val="520"/>
              </a:spcBef>
              <a:buClr>
                <a:srgbClr val="000000"/>
              </a:buClr>
              <a:buSzPct val="100000"/>
              <a:buFont typeface="Gloria Hallelujah"/>
            </a:pPr>
            <a:r>
              <a:rPr lang="en-US" i="1" dirty="0"/>
              <a:t>One-way function</a:t>
            </a:r>
          </a:p>
          <a:p>
            <a:pPr marL="342900" lvl="0" indent="-200025" rtl="0">
              <a:lnSpc>
                <a:spcPct val="80000"/>
              </a:lnSpc>
              <a:spcBef>
                <a:spcPts val="600"/>
              </a:spcBef>
              <a:buClr>
                <a:srgbClr val="000000"/>
              </a:buClr>
              <a:buSzPct val="100000"/>
              <a:buFont typeface="Gloria Hallelujah"/>
            </a:pPr>
            <a:r>
              <a:rPr lang="en-US" dirty="0"/>
              <a:t>Given </a:t>
            </a:r>
            <a:r>
              <a:rPr lang="en-US" i="1" dirty="0"/>
              <a:t>m</a:t>
            </a:r>
            <a:r>
              <a:rPr lang="en-US" baseline="-25000" dirty="0"/>
              <a:t>1</a:t>
            </a:r>
            <a:r>
              <a:rPr lang="en-US" dirty="0"/>
              <a:t>, it is computationally infeasible to find </a:t>
            </a:r>
            <a:r>
              <a:rPr lang="en-US" i="1" dirty="0"/>
              <a:t>m</a:t>
            </a:r>
            <a:r>
              <a:rPr lang="en-US" baseline="-25000" dirty="0"/>
              <a:t>2</a:t>
            </a:r>
            <a:r>
              <a:rPr lang="en-US" dirty="0"/>
              <a:t>≠</a:t>
            </a:r>
            <a:r>
              <a:rPr lang="en-US" i="1" dirty="0"/>
              <a:t>m</a:t>
            </a:r>
            <a:r>
              <a:rPr lang="en-US" baseline="-25000" dirty="0"/>
              <a:t>1</a:t>
            </a:r>
            <a:r>
              <a:rPr lang="en-US" dirty="0"/>
              <a:t> </a:t>
            </a:r>
            <a:r>
              <a:rPr lang="en-US" dirty="0" err="1"/>
              <a:t>s.t.</a:t>
            </a:r>
            <a:r>
              <a:rPr lang="en-US" dirty="0"/>
              <a:t> </a:t>
            </a:r>
            <a:r>
              <a:rPr lang="en-US" i="1" dirty="0"/>
              <a:t>H</a:t>
            </a:r>
            <a:r>
              <a:rPr lang="en-US" dirty="0"/>
              <a:t>(</a:t>
            </a:r>
            <a:r>
              <a:rPr lang="en-US" i="1" dirty="0"/>
              <a:t>m</a:t>
            </a:r>
            <a:r>
              <a:rPr lang="en-US" baseline="-25000" dirty="0"/>
              <a:t>2</a:t>
            </a:r>
            <a:r>
              <a:rPr lang="en-US" dirty="0"/>
              <a:t>) = </a:t>
            </a:r>
            <a:r>
              <a:rPr lang="en-US" i="1" dirty="0"/>
              <a:t>H</a:t>
            </a:r>
            <a:r>
              <a:rPr lang="en-US" dirty="0"/>
              <a:t>(</a:t>
            </a:r>
            <a:r>
              <a:rPr lang="en-US" i="1" dirty="0"/>
              <a:t>m</a:t>
            </a:r>
            <a:r>
              <a:rPr lang="en-US" baseline="-25000" dirty="0"/>
              <a:t>1</a:t>
            </a:r>
            <a:r>
              <a:rPr lang="en-US" dirty="0"/>
              <a:t>)</a:t>
            </a:r>
          </a:p>
          <a:p>
            <a:pPr marL="742950" lvl="1" indent="-161925" rtl="0">
              <a:lnSpc>
                <a:spcPct val="80000"/>
              </a:lnSpc>
              <a:spcBef>
                <a:spcPts val="520"/>
              </a:spcBef>
              <a:buClr>
                <a:srgbClr val="000000"/>
              </a:buClr>
              <a:buSzPct val="100000"/>
              <a:buFont typeface="Gloria Hallelujah"/>
            </a:pPr>
            <a:r>
              <a:rPr lang="en-US" dirty="0"/>
              <a:t>Weak collision resistant</a:t>
            </a:r>
          </a:p>
          <a:p>
            <a:pPr marL="342900" lvl="0" indent="-200025" rtl="0">
              <a:lnSpc>
                <a:spcPct val="80000"/>
              </a:lnSpc>
              <a:spcBef>
                <a:spcPts val="600"/>
              </a:spcBef>
              <a:buClr>
                <a:srgbClr val="000000"/>
              </a:buClr>
              <a:buSzPct val="100000"/>
              <a:buFont typeface="Gloria Hallelujah"/>
            </a:pPr>
            <a:r>
              <a:rPr lang="en-US" dirty="0"/>
              <a:t>Computationally infeasible to find </a:t>
            </a:r>
            <a:r>
              <a:rPr lang="en-US" i="1" dirty="0"/>
              <a:t>m</a:t>
            </a:r>
            <a:r>
              <a:rPr lang="en-US" baseline="-25000" dirty="0"/>
              <a:t>1</a:t>
            </a:r>
            <a:r>
              <a:rPr lang="en-US" dirty="0"/>
              <a:t>≠</a:t>
            </a:r>
            <a:r>
              <a:rPr lang="en-US" i="1" dirty="0"/>
              <a:t>m</a:t>
            </a:r>
            <a:r>
              <a:rPr lang="en-US" baseline="-25000" dirty="0"/>
              <a:t>2</a:t>
            </a:r>
            <a:r>
              <a:rPr lang="en-US" i="1" dirty="0"/>
              <a:t> </a:t>
            </a:r>
            <a:r>
              <a:rPr lang="en-US" dirty="0" err="1"/>
              <a:t>s.t.</a:t>
            </a:r>
            <a:r>
              <a:rPr lang="en-US" dirty="0"/>
              <a:t> </a:t>
            </a:r>
            <a:r>
              <a:rPr lang="en-US" i="1" dirty="0"/>
              <a:t>H</a:t>
            </a:r>
            <a:r>
              <a:rPr lang="en-US" dirty="0"/>
              <a:t>(</a:t>
            </a:r>
            <a:r>
              <a:rPr lang="en-US" i="1" dirty="0"/>
              <a:t>m</a:t>
            </a:r>
            <a:r>
              <a:rPr lang="en-US" baseline="-25000" dirty="0"/>
              <a:t>1</a:t>
            </a:r>
            <a:r>
              <a:rPr lang="en-US" dirty="0"/>
              <a:t>) = </a:t>
            </a:r>
            <a:r>
              <a:rPr lang="en-US" i="1" dirty="0"/>
              <a:t>H</a:t>
            </a:r>
            <a:r>
              <a:rPr lang="en-US" dirty="0"/>
              <a:t>(</a:t>
            </a:r>
            <a:r>
              <a:rPr lang="en-US" i="1" dirty="0"/>
              <a:t>m</a:t>
            </a:r>
            <a:r>
              <a:rPr lang="en-US" baseline="-25000" dirty="0"/>
              <a:t>2</a:t>
            </a:r>
            <a:r>
              <a:rPr lang="en-US" dirty="0"/>
              <a:t>)</a:t>
            </a:r>
          </a:p>
          <a:p>
            <a:pPr marL="742950" lvl="1" indent="-161925" rtl="0">
              <a:lnSpc>
                <a:spcPct val="80000"/>
              </a:lnSpc>
              <a:spcBef>
                <a:spcPts val="520"/>
              </a:spcBef>
              <a:buClr>
                <a:srgbClr val="000000"/>
              </a:buClr>
              <a:buSzPct val="100000"/>
              <a:buFont typeface="Gloria Hallelujah"/>
            </a:pPr>
            <a:r>
              <a:rPr lang="en-US" dirty="0"/>
              <a:t>Strong collision resistant</a:t>
            </a:r>
          </a:p>
          <a:p>
            <a:pPr lvl="0" rtl="0">
              <a:spcBef>
                <a:spcPts val="0"/>
              </a:spcBef>
              <a:buNone/>
            </a:pPr>
            <a:endParaRPr dirty="0"/>
          </a:p>
        </p:txBody>
      </p:sp>
      <p:sp>
        <p:nvSpPr>
          <p:cNvPr id="43" name="Shape 43"/>
          <p:cNvSpPr/>
          <p:nvPr/>
        </p:nvSpPr>
        <p:spPr>
          <a:xfrm>
            <a:off x="677350" y="2295049"/>
            <a:ext cx="6920999" cy="779874"/>
          </a:xfrm>
          <a:prstGeom prst="rect">
            <a:avLst/>
          </a:prstGeom>
          <a:noFill/>
          <a:ln w="76200" cap="flat" cmpd="sng">
            <a:solidFill>
              <a:srgbClr val="6B946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6B9462"/>
              </a:solidFill>
            </a:endParaRPr>
          </a:p>
        </p:txBody>
      </p:sp>
      <p:sp>
        <p:nvSpPr>
          <p:cNvPr id="44" name="Shape 44"/>
          <p:cNvSpPr txBox="1"/>
          <p:nvPr/>
        </p:nvSpPr>
        <p:spPr>
          <a:xfrm>
            <a:off x="7733925" y="1083725"/>
            <a:ext cx="3529499" cy="3000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6B9462"/>
                </a:solidFill>
                <a:latin typeface="Gloria Hallelujah"/>
                <a:ea typeface="Gloria Hallelujah"/>
                <a:cs typeface="Gloria Hallelujah"/>
                <a:sym typeface="Gloria Hallelujah"/>
              </a:rPr>
              <a:t>The one way property</a:t>
            </a:r>
          </a:p>
        </p:txBody>
      </p:sp>
    </p:spTree>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812241" y="-139064"/>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Hash Functions</a:t>
            </a:r>
          </a:p>
        </p:txBody>
      </p:sp>
      <p:sp>
        <p:nvSpPr>
          <p:cNvPr id="51" name="Shape 51"/>
          <p:cNvSpPr txBox="1">
            <a:spLocks noGrp="1"/>
          </p:cNvSpPr>
          <p:nvPr>
            <p:ph type="body" idx="1"/>
          </p:nvPr>
        </p:nvSpPr>
        <p:spPr>
          <a:xfrm>
            <a:off x="812250" y="980475"/>
            <a:ext cx="10569000" cy="4904699"/>
          </a:xfrm>
          <a:prstGeom prst="rect">
            <a:avLst/>
          </a:prstGeom>
        </p:spPr>
        <p:txBody>
          <a:bodyPr lIns="117825" tIns="117825" rIns="117825" bIns="117825" anchor="t" anchorCtr="0">
            <a:noAutofit/>
          </a:bodyPr>
          <a:lstStyle/>
          <a:p>
            <a:pPr marL="342900" lvl="0" indent="-200025" rtl="0">
              <a:lnSpc>
                <a:spcPct val="80000"/>
              </a:lnSpc>
              <a:spcBef>
                <a:spcPts val="0"/>
              </a:spcBef>
              <a:buClr>
                <a:srgbClr val="000000"/>
              </a:buClr>
              <a:buSzPct val="100000"/>
              <a:buFont typeface="Gloria Hallelujah"/>
            </a:pPr>
            <a:r>
              <a:rPr lang="en-US" dirty="0"/>
              <a:t>Compute message digest of data of any size</a:t>
            </a:r>
          </a:p>
          <a:p>
            <a:pPr marL="342900" lvl="0" indent="-200025" rtl="0">
              <a:lnSpc>
                <a:spcPct val="80000"/>
              </a:lnSpc>
              <a:spcBef>
                <a:spcPts val="600"/>
              </a:spcBef>
              <a:buClr>
                <a:srgbClr val="000000"/>
              </a:buClr>
              <a:buSzPct val="100000"/>
              <a:buFont typeface="Gloria Hallelujah"/>
            </a:pPr>
            <a:r>
              <a:rPr lang="en-US" dirty="0"/>
              <a:t>Fixed length output: 128-512 bits</a:t>
            </a:r>
          </a:p>
          <a:p>
            <a:pPr marL="342900" lvl="0" indent="-200025" rtl="0">
              <a:lnSpc>
                <a:spcPct val="80000"/>
              </a:lnSpc>
              <a:spcBef>
                <a:spcPts val="600"/>
              </a:spcBef>
              <a:buClr>
                <a:srgbClr val="000000"/>
              </a:buClr>
              <a:buSzPct val="100000"/>
              <a:buFont typeface="Gloria Hallelujah"/>
            </a:pPr>
            <a:r>
              <a:rPr lang="en-US" dirty="0"/>
              <a:t>Easy to compute </a:t>
            </a:r>
            <a:r>
              <a:rPr lang="en-US" i="1" dirty="0"/>
              <a:t>H</a:t>
            </a:r>
            <a:r>
              <a:rPr lang="en-US" dirty="0"/>
              <a:t>(</a:t>
            </a:r>
            <a:r>
              <a:rPr lang="en-US" i="1" dirty="0"/>
              <a:t>m</a:t>
            </a:r>
            <a:r>
              <a:rPr lang="en-US" dirty="0"/>
              <a:t>) </a:t>
            </a:r>
          </a:p>
          <a:p>
            <a:pPr marL="342900" lvl="0" indent="-200025" rtl="0">
              <a:lnSpc>
                <a:spcPct val="80000"/>
              </a:lnSpc>
              <a:spcBef>
                <a:spcPts val="600"/>
              </a:spcBef>
              <a:buClr>
                <a:srgbClr val="000000"/>
              </a:buClr>
              <a:buSzPct val="100000"/>
              <a:buFont typeface="Gloria Hallelujah"/>
            </a:pPr>
            <a:r>
              <a:rPr lang="en-US" dirty="0"/>
              <a:t>Given </a:t>
            </a:r>
            <a:r>
              <a:rPr lang="en-US" i="1" dirty="0"/>
              <a:t>H</a:t>
            </a:r>
            <a:r>
              <a:rPr lang="en-US" dirty="0"/>
              <a:t>(</a:t>
            </a:r>
            <a:r>
              <a:rPr lang="en-US" i="1" dirty="0"/>
              <a:t>m</a:t>
            </a:r>
            <a:r>
              <a:rPr lang="en-US" dirty="0"/>
              <a:t>), no easy way to find </a:t>
            </a:r>
            <a:r>
              <a:rPr lang="en-US" i="1" dirty="0"/>
              <a:t>m</a:t>
            </a:r>
          </a:p>
          <a:p>
            <a:pPr marL="742950" lvl="1" indent="-161925" rtl="0">
              <a:lnSpc>
                <a:spcPct val="80000"/>
              </a:lnSpc>
              <a:spcBef>
                <a:spcPts val="520"/>
              </a:spcBef>
              <a:buClr>
                <a:srgbClr val="000000"/>
              </a:buClr>
              <a:buSzPct val="100000"/>
              <a:buFont typeface="Gloria Hallelujah"/>
            </a:pPr>
            <a:r>
              <a:rPr lang="en-US" i="1" dirty="0"/>
              <a:t>One-way function</a:t>
            </a:r>
          </a:p>
          <a:p>
            <a:pPr marL="342900" lvl="0" indent="-200025" rtl="0">
              <a:lnSpc>
                <a:spcPct val="80000"/>
              </a:lnSpc>
              <a:spcBef>
                <a:spcPts val="600"/>
              </a:spcBef>
              <a:buClr>
                <a:srgbClr val="000000"/>
              </a:buClr>
              <a:buSzPct val="100000"/>
              <a:buFont typeface="Gloria Hallelujah"/>
            </a:pPr>
            <a:r>
              <a:rPr lang="en-US" dirty="0"/>
              <a:t>Given </a:t>
            </a:r>
            <a:r>
              <a:rPr lang="en-US" i="1" dirty="0"/>
              <a:t>m</a:t>
            </a:r>
            <a:r>
              <a:rPr lang="en-US" baseline="-25000" dirty="0"/>
              <a:t>1</a:t>
            </a:r>
            <a:r>
              <a:rPr lang="en-US" dirty="0"/>
              <a:t>, it is computationally infeasible to find </a:t>
            </a:r>
            <a:r>
              <a:rPr lang="en-US" i="1" dirty="0"/>
              <a:t>m</a:t>
            </a:r>
            <a:r>
              <a:rPr lang="en-US" baseline="-25000" dirty="0"/>
              <a:t>2</a:t>
            </a:r>
            <a:r>
              <a:rPr lang="en-US" dirty="0"/>
              <a:t>≠</a:t>
            </a:r>
            <a:r>
              <a:rPr lang="en-US" i="1" dirty="0"/>
              <a:t>m</a:t>
            </a:r>
            <a:r>
              <a:rPr lang="en-US" baseline="-25000" dirty="0"/>
              <a:t>1</a:t>
            </a:r>
            <a:r>
              <a:rPr lang="en-US" dirty="0"/>
              <a:t> </a:t>
            </a:r>
            <a:r>
              <a:rPr lang="en-US" dirty="0" err="1"/>
              <a:t>s.t.</a:t>
            </a:r>
            <a:r>
              <a:rPr lang="en-US" dirty="0"/>
              <a:t> </a:t>
            </a:r>
            <a:r>
              <a:rPr lang="en-US" i="1" dirty="0"/>
              <a:t>H</a:t>
            </a:r>
            <a:r>
              <a:rPr lang="en-US" dirty="0"/>
              <a:t>(</a:t>
            </a:r>
            <a:r>
              <a:rPr lang="en-US" i="1" dirty="0"/>
              <a:t>m</a:t>
            </a:r>
            <a:r>
              <a:rPr lang="en-US" baseline="-25000" dirty="0"/>
              <a:t>2</a:t>
            </a:r>
            <a:r>
              <a:rPr lang="en-US" dirty="0"/>
              <a:t>) = </a:t>
            </a:r>
            <a:r>
              <a:rPr lang="en-US" i="1" dirty="0"/>
              <a:t>H</a:t>
            </a:r>
            <a:r>
              <a:rPr lang="en-US" dirty="0"/>
              <a:t>(</a:t>
            </a:r>
            <a:r>
              <a:rPr lang="en-US" i="1" dirty="0"/>
              <a:t>m</a:t>
            </a:r>
            <a:r>
              <a:rPr lang="en-US" baseline="-25000" dirty="0"/>
              <a:t>1</a:t>
            </a:r>
            <a:r>
              <a:rPr lang="en-US" dirty="0"/>
              <a:t>)</a:t>
            </a:r>
          </a:p>
          <a:p>
            <a:pPr marL="742950" lvl="1" indent="-161925" rtl="0">
              <a:lnSpc>
                <a:spcPct val="80000"/>
              </a:lnSpc>
              <a:spcBef>
                <a:spcPts val="520"/>
              </a:spcBef>
              <a:buClr>
                <a:srgbClr val="000000"/>
              </a:buClr>
              <a:buSzPct val="100000"/>
              <a:buFont typeface="Gloria Hallelujah"/>
            </a:pPr>
            <a:r>
              <a:rPr lang="en-US" dirty="0"/>
              <a:t>Weak collision resistant</a:t>
            </a:r>
          </a:p>
          <a:p>
            <a:pPr marL="342900" lvl="0" indent="-200025" rtl="0">
              <a:lnSpc>
                <a:spcPct val="80000"/>
              </a:lnSpc>
              <a:spcBef>
                <a:spcPts val="600"/>
              </a:spcBef>
              <a:buClr>
                <a:srgbClr val="000000"/>
              </a:buClr>
              <a:buSzPct val="100000"/>
              <a:buFont typeface="Gloria Hallelujah"/>
            </a:pPr>
            <a:r>
              <a:rPr lang="en-US" dirty="0"/>
              <a:t>Computationally infeasible to find </a:t>
            </a:r>
            <a:r>
              <a:rPr lang="en-US" i="1" dirty="0"/>
              <a:t>m</a:t>
            </a:r>
            <a:r>
              <a:rPr lang="en-US" baseline="-25000" dirty="0"/>
              <a:t>1</a:t>
            </a:r>
            <a:r>
              <a:rPr lang="en-US" dirty="0"/>
              <a:t>≠</a:t>
            </a:r>
            <a:r>
              <a:rPr lang="en-US" i="1" dirty="0"/>
              <a:t>m</a:t>
            </a:r>
            <a:r>
              <a:rPr lang="en-US" baseline="-25000" dirty="0"/>
              <a:t>2</a:t>
            </a:r>
            <a:r>
              <a:rPr lang="en-US" i="1" dirty="0"/>
              <a:t> </a:t>
            </a:r>
            <a:r>
              <a:rPr lang="en-US" dirty="0" err="1"/>
              <a:t>s.t.</a:t>
            </a:r>
            <a:r>
              <a:rPr lang="en-US" dirty="0"/>
              <a:t> </a:t>
            </a:r>
            <a:r>
              <a:rPr lang="en-US" i="1" dirty="0"/>
              <a:t>H</a:t>
            </a:r>
            <a:r>
              <a:rPr lang="en-US" dirty="0"/>
              <a:t>(</a:t>
            </a:r>
            <a:r>
              <a:rPr lang="en-US" i="1" dirty="0"/>
              <a:t>m</a:t>
            </a:r>
            <a:r>
              <a:rPr lang="en-US" baseline="-25000" dirty="0"/>
              <a:t>1</a:t>
            </a:r>
            <a:r>
              <a:rPr lang="en-US" dirty="0"/>
              <a:t>) = </a:t>
            </a:r>
            <a:r>
              <a:rPr lang="en-US" i="1" dirty="0"/>
              <a:t>H</a:t>
            </a:r>
            <a:r>
              <a:rPr lang="en-US" dirty="0"/>
              <a:t>(</a:t>
            </a:r>
            <a:r>
              <a:rPr lang="en-US" i="1" dirty="0"/>
              <a:t>m</a:t>
            </a:r>
            <a:r>
              <a:rPr lang="en-US" baseline="-25000" dirty="0"/>
              <a:t>2</a:t>
            </a:r>
            <a:r>
              <a:rPr lang="en-US" dirty="0"/>
              <a:t>)</a:t>
            </a:r>
          </a:p>
          <a:p>
            <a:pPr marL="742950" lvl="1" indent="-161925" rtl="0">
              <a:lnSpc>
                <a:spcPct val="80000"/>
              </a:lnSpc>
              <a:spcBef>
                <a:spcPts val="520"/>
              </a:spcBef>
              <a:buClr>
                <a:srgbClr val="000000"/>
              </a:buClr>
              <a:buSzPct val="100000"/>
              <a:buFont typeface="Gloria Hallelujah"/>
            </a:pPr>
            <a:r>
              <a:rPr lang="en-US" dirty="0"/>
              <a:t>Strong collision resistant</a:t>
            </a:r>
          </a:p>
          <a:p>
            <a:pPr lvl="0" rtl="0">
              <a:spcBef>
                <a:spcPts val="0"/>
              </a:spcBef>
              <a:buNone/>
            </a:pPr>
            <a:endParaRPr dirty="0"/>
          </a:p>
        </p:txBody>
      </p:sp>
      <p:sp>
        <p:nvSpPr>
          <p:cNvPr id="52" name="Shape 52"/>
          <p:cNvSpPr/>
          <p:nvPr/>
        </p:nvSpPr>
        <p:spPr>
          <a:xfrm>
            <a:off x="726600" y="3024790"/>
            <a:ext cx="10448699" cy="1203231"/>
          </a:xfrm>
          <a:prstGeom prst="rect">
            <a:avLst/>
          </a:prstGeom>
          <a:noFill/>
          <a:ln w="76200" cap="flat" cmpd="sng">
            <a:solidFill>
              <a:srgbClr val="6B946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6B9462"/>
              </a:solidFill>
            </a:endParaRPr>
          </a:p>
        </p:txBody>
      </p:sp>
      <p:sp>
        <p:nvSpPr>
          <p:cNvPr id="53" name="Shape 53"/>
          <p:cNvSpPr txBox="1"/>
          <p:nvPr/>
        </p:nvSpPr>
        <p:spPr>
          <a:xfrm>
            <a:off x="8662501" y="1096696"/>
            <a:ext cx="3529499" cy="1944806"/>
          </a:xfrm>
          <a:prstGeom prst="rect">
            <a:avLst/>
          </a:prstGeom>
          <a:noFill/>
          <a:ln>
            <a:noFill/>
          </a:ln>
        </p:spPr>
        <p:txBody>
          <a:bodyPr lIns="91425" tIns="91425" rIns="91425" bIns="91425" anchor="ctr" anchorCtr="0">
            <a:noAutofit/>
          </a:bodyPr>
          <a:lstStyle/>
          <a:p>
            <a:pPr lvl="0" rtl="0">
              <a:spcBef>
                <a:spcPts val="0"/>
              </a:spcBef>
              <a:buNone/>
            </a:pPr>
            <a:r>
              <a:rPr lang="en-US" sz="3000" b="1" dirty="0">
                <a:solidFill>
                  <a:srgbClr val="6B9462"/>
                </a:solidFill>
                <a:latin typeface="Gloria Hallelujah"/>
                <a:ea typeface="Gloria Hallelujah"/>
                <a:cs typeface="Gloria Hallelujah"/>
                <a:sym typeface="Gloria Hallelujah"/>
              </a:rPr>
              <a:t>Hash functions are unique to each message</a:t>
            </a:r>
          </a:p>
        </p:txBody>
      </p:sp>
    </p:spTree>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Hash Functions</a:t>
            </a:r>
          </a:p>
        </p:txBody>
      </p:sp>
      <p:sp>
        <p:nvSpPr>
          <p:cNvPr id="60" name="Shape 60"/>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rtl="0">
              <a:spcBef>
                <a:spcPts val="0"/>
              </a:spcBef>
              <a:buNone/>
            </a:pPr>
            <a:r>
              <a:rPr lang="en-US"/>
              <a:t> </a:t>
            </a:r>
          </a:p>
          <a:p>
            <a:pPr>
              <a:spcBef>
                <a:spcPts val="0"/>
              </a:spcBef>
              <a:buNone/>
            </a:pPr>
            <a:endParaRPr/>
          </a:p>
        </p:txBody>
      </p:sp>
      <p:pic>
        <p:nvPicPr>
          <p:cNvPr id="61" name="Shape 61"/>
          <p:cNvPicPr preferRelativeResize="0"/>
          <p:nvPr/>
        </p:nvPicPr>
        <p:blipFill>
          <a:blip r:embed="rId3">
            <a:alphaModFix/>
          </a:blip>
          <a:stretch>
            <a:fillRect/>
          </a:stretch>
        </p:blipFill>
        <p:spPr>
          <a:xfrm>
            <a:off x="712025" y="1598198"/>
            <a:ext cx="10463424" cy="4451499"/>
          </a:xfrm>
          <a:prstGeom prst="rect">
            <a:avLst/>
          </a:prstGeom>
          <a:noFill/>
          <a:ln>
            <a:noFill/>
          </a:ln>
        </p:spPr>
      </p:pic>
    </p:spTree>
  </p:cSld>
  <p:clrMapOvr>
    <a:masterClrMapping/>
  </p:clrMapOvr>
  <p:transition xmlns:p14="http://schemas.microsoft.com/office/powerpoint/2010/mai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812241" y="-72216"/>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Hash Functions</a:t>
            </a:r>
          </a:p>
        </p:txBody>
      </p:sp>
      <p:sp>
        <p:nvSpPr>
          <p:cNvPr id="68" name="Shape 68"/>
          <p:cNvSpPr txBox="1">
            <a:spLocks noGrp="1"/>
          </p:cNvSpPr>
          <p:nvPr>
            <p:ph type="body" idx="1"/>
          </p:nvPr>
        </p:nvSpPr>
        <p:spPr>
          <a:xfrm>
            <a:off x="812250" y="980475"/>
            <a:ext cx="10569000" cy="4904699"/>
          </a:xfrm>
          <a:prstGeom prst="rect">
            <a:avLst/>
          </a:prstGeom>
        </p:spPr>
        <p:txBody>
          <a:bodyPr lIns="117825" tIns="117825" rIns="117825" bIns="117825" anchor="t" anchorCtr="0">
            <a:noAutofit/>
          </a:bodyPr>
          <a:lstStyle/>
          <a:p>
            <a:pPr marL="342900" lvl="0" indent="-200025" rtl="0">
              <a:lnSpc>
                <a:spcPct val="80000"/>
              </a:lnSpc>
              <a:spcBef>
                <a:spcPts val="0"/>
              </a:spcBef>
              <a:buClr>
                <a:srgbClr val="000000"/>
              </a:buClr>
              <a:buSzPct val="100000"/>
              <a:buFont typeface="Gloria Hallelujah"/>
            </a:pPr>
            <a:r>
              <a:rPr lang="en-US"/>
              <a:t>Compute message digest of data of any size</a:t>
            </a:r>
          </a:p>
          <a:p>
            <a:pPr marL="342900" lvl="0" indent="-200025" rtl="0">
              <a:lnSpc>
                <a:spcPct val="80000"/>
              </a:lnSpc>
              <a:spcBef>
                <a:spcPts val="600"/>
              </a:spcBef>
              <a:buClr>
                <a:srgbClr val="000000"/>
              </a:buClr>
              <a:buSzPct val="100000"/>
              <a:buFont typeface="Gloria Hallelujah"/>
            </a:pPr>
            <a:r>
              <a:rPr lang="en-US"/>
              <a:t>Fixed length output: 128-512 bits</a:t>
            </a:r>
          </a:p>
          <a:p>
            <a:pPr marL="342900" lvl="0" indent="-200025" rtl="0">
              <a:lnSpc>
                <a:spcPct val="80000"/>
              </a:lnSpc>
              <a:spcBef>
                <a:spcPts val="600"/>
              </a:spcBef>
              <a:buClr>
                <a:srgbClr val="000000"/>
              </a:buClr>
              <a:buSzPct val="100000"/>
              <a:buFont typeface="Gloria Hallelujah"/>
            </a:pPr>
            <a:r>
              <a:rPr lang="en-US"/>
              <a:t>Easy to compute </a:t>
            </a:r>
            <a:r>
              <a:rPr lang="en-US" i="1"/>
              <a:t>H</a:t>
            </a:r>
            <a:r>
              <a:rPr lang="en-US"/>
              <a:t>(</a:t>
            </a:r>
            <a:r>
              <a:rPr lang="en-US" i="1"/>
              <a:t>m</a:t>
            </a:r>
            <a:r>
              <a:rPr lang="en-US"/>
              <a:t>) </a:t>
            </a:r>
          </a:p>
          <a:p>
            <a:pPr marL="342900" lvl="0" indent="-200025" rtl="0">
              <a:lnSpc>
                <a:spcPct val="80000"/>
              </a:lnSpc>
              <a:spcBef>
                <a:spcPts val="600"/>
              </a:spcBef>
              <a:buClr>
                <a:srgbClr val="000000"/>
              </a:buClr>
              <a:buSzPct val="100000"/>
              <a:buFont typeface="Gloria Hallelujah"/>
            </a:pPr>
            <a:r>
              <a:rPr lang="en-US"/>
              <a:t>Given </a:t>
            </a:r>
            <a:r>
              <a:rPr lang="en-US" i="1"/>
              <a:t>H</a:t>
            </a:r>
            <a:r>
              <a:rPr lang="en-US"/>
              <a:t>(</a:t>
            </a:r>
            <a:r>
              <a:rPr lang="en-US" i="1"/>
              <a:t>m</a:t>
            </a:r>
            <a:r>
              <a:rPr lang="en-US"/>
              <a:t>), no easy way to find </a:t>
            </a:r>
            <a:r>
              <a:rPr lang="en-US" i="1"/>
              <a:t>m</a:t>
            </a:r>
          </a:p>
          <a:p>
            <a:pPr marL="742950" lvl="1" indent="-161925" rtl="0">
              <a:lnSpc>
                <a:spcPct val="80000"/>
              </a:lnSpc>
              <a:spcBef>
                <a:spcPts val="520"/>
              </a:spcBef>
              <a:buClr>
                <a:srgbClr val="000000"/>
              </a:buClr>
              <a:buSzPct val="100000"/>
              <a:buFont typeface="Gloria Hallelujah"/>
            </a:pPr>
            <a:r>
              <a:rPr lang="en-US" i="1"/>
              <a:t>One-way function</a:t>
            </a:r>
          </a:p>
          <a:p>
            <a:pPr marL="342900" lvl="0" indent="-200025" rtl="0">
              <a:lnSpc>
                <a:spcPct val="80000"/>
              </a:lnSpc>
              <a:spcBef>
                <a:spcPts val="600"/>
              </a:spcBef>
              <a:buClr>
                <a:srgbClr val="000000"/>
              </a:buClr>
              <a:buSzPct val="100000"/>
              <a:buFont typeface="Gloria Hallelujah"/>
            </a:pPr>
            <a:r>
              <a:rPr lang="en-US"/>
              <a:t>Given </a:t>
            </a:r>
            <a:r>
              <a:rPr lang="en-US" i="1"/>
              <a:t>m</a:t>
            </a:r>
            <a:r>
              <a:rPr lang="en-US" baseline="-25000"/>
              <a:t>1</a:t>
            </a:r>
            <a:r>
              <a:rPr lang="en-US"/>
              <a:t>, it is computationally infeasible to find </a:t>
            </a:r>
            <a:r>
              <a:rPr lang="en-US" i="1"/>
              <a:t>m</a:t>
            </a:r>
            <a:r>
              <a:rPr lang="en-US" baseline="-25000"/>
              <a:t>2</a:t>
            </a:r>
            <a:r>
              <a:rPr lang="en-US"/>
              <a:t>≠</a:t>
            </a:r>
            <a:r>
              <a:rPr lang="en-US" i="1"/>
              <a:t>m</a:t>
            </a:r>
            <a:r>
              <a:rPr lang="en-US" baseline="-25000"/>
              <a:t>1</a:t>
            </a:r>
            <a:r>
              <a:rPr lang="en-US"/>
              <a:t> s.t. </a:t>
            </a:r>
            <a:r>
              <a:rPr lang="en-US" i="1"/>
              <a:t>H</a:t>
            </a:r>
            <a:r>
              <a:rPr lang="en-US"/>
              <a:t>(</a:t>
            </a:r>
            <a:r>
              <a:rPr lang="en-US" i="1"/>
              <a:t>m</a:t>
            </a:r>
            <a:r>
              <a:rPr lang="en-US" baseline="-25000"/>
              <a:t>2</a:t>
            </a:r>
            <a:r>
              <a:rPr lang="en-US"/>
              <a:t>) = </a:t>
            </a:r>
            <a:r>
              <a:rPr lang="en-US" i="1"/>
              <a:t>H</a:t>
            </a:r>
            <a:r>
              <a:rPr lang="en-US"/>
              <a:t>(</a:t>
            </a:r>
            <a:r>
              <a:rPr lang="en-US" i="1"/>
              <a:t>m</a:t>
            </a:r>
            <a:r>
              <a:rPr lang="en-US" baseline="-25000"/>
              <a:t>1</a:t>
            </a:r>
            <a:r>
              <a:rPr lang="en-US"/>
              <a:t>)</a:t>
            </a:r>
          </a:p>
          <a:p>
            <a:pPr marL="742950" lvl="1" indent="-161925" rtl="0">
              <a:lnSpc>
                <a:spcPct val="80000"/>
              </a:lnSpc>
              <a:spcBef>
                <a:spcPts val="520"/>
              </a:spcBef>
              <a:buClr>
                <a:srgbClr val="000000"/>
              </a:buClr>
              <a:buSzPct val="100000"/>
              <a:buFont typeface="Gloria Hallelujah"/>
            </a:pPr>
            <a:r>
              <a:rPr lang="en-US"/>
              <a:t>Weak collision resistant</a:t>
            </a:r>
          </a:p>
          <a:p>
            <a:pPr marL="342900" lvl="0" indent="-200025" rtl="0">
              <a:lnSpc>
                <a:spcPct val="80000"/>
              </a:lnSpc>
              <a:spcBef>
                <a:spcPts val="600"/>
              </a:spcBef>
              <a:buClr>
                <a:srgbClr val="000000"/>
              </a:buClr>
              <a:buSzPct val="100000"/>
              <a:buFont typeface="Gloria Hallelujah"/>
            </a:pPr>
            <a:r>
              <a:rPr lang="en-US"/>
              <a:t>Computationally infeasible to find </a:t>
            </a:r>
            <a:r>
              <a:rPr lang="en-US" i="1"/>
              <a:t>m</a:t>
            </a:r>
            <a:r>
              <a:rPr lang="en-US" baseline="-25000"/>
              <a:t>1</a:t>
            </a:r>
            <a:r>
              <a:rPr lang="en-US"/>
              <a:t>≠</a:t>
            </a:r>
            <a:r>
              <a:rPr lang="en-US" i="1"/>
              <a:t>m</a:t>
            </a:r>
            <a:r>
              <a:rPr lang="en-US" baseline="-25000"/>
              <a:t>2</a:t>
            </a:r>
            <a:r>
              <a:rPr lang="en-US" i="1"/>
              <a:t> </a:t>
            </a:r>
            <a:r>
              <a:rPr lang="en-US"/>
              <a:t>s.t. </a:t>
            </a:r>
            <a:r>
              <a:rPr lang="en-US" i="1"/>
              <a:t>H</a:t>
            </a:r>
            <a:r>
              <a:rPr lang="en-US"/>
              <a:t>(</a:t>
            </a:r>
            <a:r>
              <a:rPr lang="en-US" i="1"/>
              <a:t>m</a:t>
            </a:r>
            <a:r>
              <a:rPr lang="en-US" baseline="-25000"/>
              <a:t>1</a:t>
            </a:r>
            <a:r>
              <a:rPr lang="en-US"/>
              <a:t>) = </a:t>
            </a:r>
            <a:r>
              <a:rPr lang="en-US" i="1"/>
              <a:t>H</a:t>
            </a:r>
            <a:r>
              <a:rPr lang="en-US"/>
              <a:t>(</a:t>
            </a:r>
            <a:r>
              <a:rPr lang="en-US" i="1"/>
              <a:t>m</a:t>
            </a:r>
            <a:r>
              <a:rPr lang="en-US" baseline="-25000"/>
              <a:t>2</a:t>
            </a:r>
            <a:r>
              <a:rPr lang="en-US"/>
              <a:t>)</a:t>
            </a:r>
          </a:p>
          <a:p>
            <a:pPr marL="742950" lvl="1" indent="-161925" rtl="0">
              <a:lnSpc>
                <a:spcPct val="80000"/>
              </a:lnSpc>
              <a:spcBef>
                <a:spcPts val="520"/>
              </a:spcBef>
              <a:buClr>
                <a:srgbClr val="000000"/>
              </a:buClr>
              <a:buSzPct val="100000"/>
              <a:buFont typeface="Gloria Hallelujah"/>
            </a:pPr>
            <a:r>
              <a:rPr lang="en-US"/>
              <a:t>Strong collision resistant</a:t>
            </a:r>
          </a:p>
          <a:p>
            <a:pPr lvl="0" rtl="0">
              <a:spcBef>
                <a:spcPts val="0"/>
              </a:spcBef>
              <a:buNone/>
            </a:pPr>
            <a:endParaRPr/>
          </a:p>
        </p:txBody>
      </p:sp>
      <p:sp>
        <p:nvSpPr>
          <p:cNvPr id="69" name="Shape 69"/>
          <p:cNvSpPr/>
          <p:nvPr/>
        </p:nvSpPr>
        <p:spPr>
          <a:xfrm>
            <a:off x="769500" y="4205671"/>
            <a:ext cx="10448699" cy="924773"/>
          </a:xfrm>
          <a:prstGeom prst="rect">
            <a:avLst/>
          </a:prstGeom>
          <a:noFill/>
          <a:ln w="76200" cap="flat" cmpd="sng">
            <a:solidFill>
              <a:srgbClr val="6B946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6B9462"/>
              </a:solidFill>
            </a:endParaRPr>
          </a:p>
        </p:txBody>
      </p:sp>
    </p:spTree>
  </p:cSld>
  <p:clrMapOvr>
    <a:masterClrMapping/>
  </p:clrMapOvr>
  <p:transition xmlns:p14="http://schemas.microsoft.com/office/powerpoint/2010/mai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Hash Functions</a:t>
            </a:r>
          </a:p>
        </p:txBody>
      </p:sp>
      <p:pic>
        <p:nvPicPr>
          <p:cNvPr id="76" name="Shape 76"/>
          <p:cNvPicPr preferRelativeResize="0"/>
          <p:nvPr/>
        </p:nvPicPr>
        <p:blipFill>
          <a:blip r:embed="rId3">
            <a:alphaModFix/>
          </a:blip>
          <a:stretch>
            <a:fillRect/>
          </a:stretch>
        </p:blipFill>
        <p:spPr>
          <a:xfrm>
            <a:off x="733012" y="1742450"/>
            <a:ext cx="10725977" cy="3749299"/>
          </a:xfrm>
          <a:prstGeom prst="rect">
            <a:avLst/>
          </a:prstGeom>
          <a:noFill/>
          <a:ln>
            <a:noFill/>
          </a:ln>
        </p:spPr>
      </p:pic>
    </p:spTree>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Hash Function Weaknesses</a:t>
            </a:r>
          </a:p>
        </p:txBody>
      </p:sp>
      <p:sp>
        <p:nvSpPr>
          <p:cNvPr id="83" name="Shape 83"/>
          <p:cNvSpPr txBox="1">
            <a:spLocks noGrp="1"/>
          </p:cNvSpPr>
          <p:nvPr>
            <p:ph type="body" idx="1"/>
          </p:nvPr>
        </p:nvSpPr>
        <p:spPr>
          <a:xfrm>
            <a:off x="6462375" y="4520050"/>
            <a:ext cx="10363200" cy="13149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b="1">
                <a:solidFill>
                  <a:srgbClr val="4E75A8"/>
                </a:solidFill>
              </a:rPr>
              <a:t>The Birthday Paradox</a:t>
            </a:r>
          </a:p>
          <a:p>
            <a:pPr lvl="0" rtl="0">
              <a:spcBef>
                <a:spcPts val="0"/>
              </a:spcBef>
              <a:buNone/>
            </a:pPr>
            <a:endParaRPr b="1">
              <a:solidFill>
                <a:srgbClr val="4E75A8"/>
              </a:solidFill>
            </a:endParaRPr>
          </a:p>
        </p:txBody>
      </p:sp>
      <p:sp>
        <p:nvSpPr>
          <p:cNvPr id="84" name="Shape 84"/>
          <p:cNvSpPr txBox="1"/>
          <p:nvPr/>
        </p:nvSpPr>
        <p:spPr>
          <a:xfrm>
            <a:off x="1672300" y="3401900"/>
            <a:ext cx="4825800" cy="30000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4E75A8"/>
                </a:solidFill>
                <a:latin typeface="Gloria Hallelujah"/>
                <a:ea typeface="Gloria Hallelujah"/>
                <a:cs typeface="Gloria Hallelujah"/>
                <a:sym typeface="Gloria Hallelujah"/>
              </a:rPr>
              <a:t>Pigeonhole Principle</a:t>
            </a:r>
          </a:p>
        </p:txBody>
      </p:sp>
      <p:pic>
        <p:nvPicPr>
          <p:cNvPr id="85" name="Shape 85"/>
          <p:cNvPicPr preferRelativeResize="0"/>
          <p:nvPr/>
        </p:nvPicPr>
        <p:blipFill>
          <a:blip r:embed="rId3">
            <a:alphaModFix/>
          </a:blip>
          <a:stretch>
            <a:fillRect/>
          </a:stretch>
        </p:blipFill>
        <p:spPr>
          <a:xfrm>
            <a:off x="1915600" y="1704174"/>
            <a:ext cx="3747174" cy="2753774"/>
          </a:xfrm>
          <a:prstGeom prst="rect">
            <a:avLst/>
          </a:prstGeom>
          <a:noFill/>
          <a:ln>
            <a:noFill/>
          </a:ln>
        </p:spPr>
      </p:pic>
      <p:pic>
        <p:nvPicPr>
          <p:cNvPr id="86" name="Shape 86"/>
          <p:cNvPicPr preferRelativeResize="0"/>
          <p:nvPr/>
        </p:nvPicPr>
        <p:blipFill>
          <a:blip r:embed="rId4">
            <a:alphaModFix/>
          </a:blip>
          <a:stretch>
            <a:fillRect/>
          </a:stretch>
        </p:blipFill>
        <p:spPr>
          <a:xfrm>
            <a:off x="7085675" y="1291699"/>
            <a:ext cx="3189575" cy="3228349"/>
          </a:xfrm>
          <a:prstGeom prst="rect">
            <a:avLst/>
          </a:prstGeom>
          <a:noFill/>
          <a:ln>
            <a:noFill/>
          </a:ln>
        </p:spPr>
      </p:pic>
    </p:spTree>
  </p:cSld>
  <p:clrMapOvr>
    <a:masterClrMapping/>
  </p:clrMapOvr>
  <p:transition xmlns:p14="http://schemas.microsoft.com/office/powerpoint/2010/main" spd="slow">
    <p:cut/>
  </p:transition>
</p:sld>
</file>

<file path=ppt/theme/theme1.xml><?xml version="1.0" encoding="utf-8"?>
<a:theme xmlns:a="http://schemas.openxmlformats.org/drawingml/2006/main" name="1_591wF97">
  <a:themeElements>
    <a:clrScheme name="591wF97 1">
      <a:dk1>
        <a:srgbClr val="000000"/>
      </a:dk1>
      <a:lt1>
        <a:srgbClr val="FFFFFF"/>
      </a:lt1>
      <a:dk2>
        <a:srgbClr val="3333FF"/>
      </a:dk2>
      <a:lt2>
        <a:srgbClr val="00FFFF"/>
      </a:lt2>
      <a:accent1>
        <a:srgbClr val="00CCCC"/>
      </a:accent1>
      <a:accent2>
        <a:srgbClr val="CC99FF"/>
      </a:accent2>
      <a:accent3>
        <a:srgbClr val="ADADFF"/>
      </a:accent3>
      <a:accent4>
        <a:srgbClr val="DADADA"/>
      </a:accent4>
      <a:accent5>
        <a:srgbClr val="AAE2E2"/>
      </a:accent5>
      <a:accent6>
        <a:srgbClr val="B98AE7"/>
      </a:accent6>
      <a:hlink>
        <a:srgbClr val="6600CC"/>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3683</Words>
  <Application>Microsoft Macintosh PowerPoint</Application>
  <PresentationFormat>Custom</PresentationFormat>
  <Paragraphs>378</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Gloria Hallelujah</vt:lpstr>
      <vt:lpstr>Questrial</vt:lpstr>
      <vt:lpstr>1_591wF97</vt:lpstr>
      <vt:lpstr>Hashes</vt:lpstr>
      <vt:lpstr>Hash Functions</vt:lpstr>
      <vt:lpstr>Hash Functions</vt:lpstr>
      <vt:lpstr>Hash Functions</vt:lpstr>
      <vt:lpstr>Hash Functions</vt:lpstr>
      <vt:lpstr>Hash Functions</vt:lpstr>
      <vt:lpstr>Hash Functions</vt:lpstr>
      <vt:lpstr>Hash Functions</vt:lpstr>
      <vt:lpstr>Hash Function Weaknesses</vt:lpstr>
      <vt:lpstr>Hash Function Weaknesses</vt:lpstr>
      <vt:lpstr>Hash Function Weaknesses</vt:lpstr>
      <vt:lpstr>Hash Function Weaknesses</vt:lpstr>
      <vt:lpstr>Hash Function Weaknesses</vt:lpstr>
      <vt:lpstr>Hash Function Weaknesses</vt:lpstr>
      <vt:lpstr>Determining Hash Length</vt:lpstr>
      <vt:lpstr>Hash Size Quiz</vt:lpstr>
      <vt:lpstr>Secure Hash Algorithm</vt:lpstr>
      <vt:lpstr>Comparison of SHA Parameters</vt:lpstr>
      <vt:lpstr>Message Processing</vt:lpstr>
      <vt:lpstr>Message Processing</vt:lpstr>
      <vt:lpstr>Hash Based Message Authentication</vt:lpstr>
      <vt:lpstr>Hash Based Message Authentication</vt:lpstr>
      <vt:lpstr>HMAC Security</vt:lpstr>
      <vt:lpstr>Hash Function Quiz</vt:lpstr>
      <vt:lpstr>Hashes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Hashes</dc:title>
  <cp:lastModifiedBy>Wenke Lee</cp:lastModifiedBy>
  <cp:revision>1</cp:revision>
  <dcterms:modified xsi:type="dcterms:W3CDTF">2015-10-29T16:15:13Z</dcterms:modified>
</cp:coreProperties>
</file>